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7" r:id="rId11"/>
    <p:sldId id="268" r:id="rId12"/>
    <p:sldId id="269" r:id="rId13"/>
    <p:sldId id="270" r:id="rId14"/>
    <p:sldId id="271" r:id="rId15"/>
    <p:sldId id="272" r:id="rId16"/>
    <p:sldId id="273" r:id="rId17"/>
    <p:sldId id="274" r:id="rId18"/>
    <p:sldId id="277" r:id="rId19"/>
    <p:sldId id="265" r:id="rId20"/>
    <p:sldId id="266" r:id="rId21"/>
    <p:sldId id="275" r:id="rId2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F12315-9C29-4E0A-B6C9-825C0AB7B0C8}" v="610" dt="2021-10-28T15:52:36.9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5" autoAdjust="0"/>
    <p:restoredTop sz="94660"/>
  </p:normalViewPr>
  <p:slideViewPr>
    <p:cSldViewPr snapToGrid="0">
      <p:cViewPr varScale="1">
        <p:scale>
          <a:sx n="70" d="100"/>
          <a:sy n="70" d="100"/>
        </p:scale>
        <p:origin x="53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2215C2-9E73-4DB0-9A0D-30FFF4660CB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C9DB79EF-4DDD-47C6-B324-B33160F804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C087A3B3-D3D3-40AD-9CB3-BD0FD75599CC}"/>
              </a:ext>
            </a:extLst>
          </p:cNvPr>
          <p:cNvSpPr>
            <a:spLocks noGrp="1"/>
          </p:cNvSpPr>
          <p:nvPr>
            <p:ph type="dt" sz="half" idx="10"/>
          </p:nvPr>
        </p:nvSpPr>
        <p:spPr/>
        <p:txBody>
          <a:bodyPr/>
          <a:lstStyle/>
          <a:p>
            <a:fld id="{EAFACD6F-4528-425E-9137-F52B15CD6164}" type="datetimeFigureOut">
              <a:rPr lang="es-MX" smtClean="0"/>
              <a:t>20/12/2021</a:t>
            </a:fld>
            <a:endParaRPr lang="es-MX"/>
          </a:p>
        </p:txBody>
      </p:sp>
      <p:sp>
        <p:nvSpPr>
          <p:cNvPr id="5" name="Marcador de pie de página 4">
            <a:extLst>
              <a:ext uri="{FF2B5EF4-FFF2-40B4-BE49-F238E27FC236}">
                <a16:creationId xmlns:a16="http://schemas.microsoft.com/office/drawing/2014/main" id="{B7CBABE0-51DD-478F-B8A4-8651D036B830}"/>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068AA4D-ECF5-4710-BD85-114870BA71F9}"/>
              </a:ext>
            </a:extLst>
          </p:cNvPr>
          <p:cNvSpPr>
            <a:spLocks noGrp="1"/>
          </p:cNvSpPr>
          <p:nvPr>
            <p:ph type="sldNum" sz="quarter" idx="12"/>
          </p:nvPr>
        </p:nvSpPr>
        <p:spPr/>
        <p:txBody>
          <a:bodyPr/>
          <a:lstStyle/>
          <a:p>
            <a:fld id="{A99FCFB6-3EA4-4163-A57B-8284CEB90A01}" type="slidenum">
              <a:rPr lang="es-MX" smtClean="0"/>
              <a:t>‹Nº›</a:t>
            </a:fld>
            <a:endParaRPr lang="es-MX"/>
          </a:p>
        </p:txBody>
      </p:sp>
    </p:spTree>
    <p:extLst>
      <p:ext uri="{BB962C8B-B14F-4D97-AF65-F5344CB8AC3E}">
        <p14:creationId xmlns:p14="http://schemas.microsoft.com/office/powerpoint/2010/main" val="1542754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22A979-D2A3-4C9B-A2C1-D27A728F4F6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A08651FA-FA3F-4F40-850C-3046838D50A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14AA6CEB-4FF1-4F09-9E01-8D6CFD86DBD4}"/>
              </a:ext>
            </a:extLst>
          </p:cNvPr>
          <p:cNvSpPr>
            <a:spLocks noGrp="1"/>
          </p:cNvSpPr>
          <p:nvPr>
            <p:ph type="dt" sz="half" idx="10"/>
          </p:nvPr>
        </p:nvSpPr>
        <p:spPr/>
        <p:txBody>
          <a:bodyPr/>
          <a:lstStyle/>
          <a:p>
            <a:fld id="{EAFACD6F-4528-425E-9137-F52B15CD6164}" type="datetimeFigureOut">
              <a:rPr lang="es-MX" smtClean="0"/>
              <a:t>20/12/2021</a:t>
            </a:fld>
            <a:endParaRPr lang="es-MX"/>
          </a:p>
        </p:txBody>
      </p:sp>
      <p:sp>
        <p:nvSpPr>
          <p:cNvPr id="5" name="Marcador de pie de página 4">
            <a:extLst>
              <a:ext uri="{FF2B5EF4-FFF2-40B4-BE49-F238E27FC236}">
                <a16:creationId xmlns:a16="http://schemas.microsoft.com/office/drawing/2014/main" id="{C30CA162-39C6-4733-BB85-25511FDA96B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F3C840B-F059-4062-9BD2-587380282577}"/>
              </a:ext>
            </a:extLst>
          </p:cNvPr>
          <p:cNvSpPr>
            <a:spLocks noGrp="1"/>
          </p:cNvSpPr>
          <p:nvPr>
            <p:ph type="sldNum" sz="quarter" idx="12"/>
          </p:nvPr>
        </p:nvSpPr>
        <p:spPr/>
        <p:txBody>
          <a:bodyPr/>
          <a:lstStyle/>
          <a:p>
            <a:fld id="{A99FCFB6-3EA4-4163-A57B-8284CEB90A01}" type="slidenum">
              <a:rPr lang="es-MX" smtClean="0"/>
              <a:t>‹Nº›</a:t>
            </a:fld>
            <a:endParaRPr lang="es-MX"/>
          </a:p>
        </p:txBody>
      </p:sp>
    </p:spTree>
    <p:extLst>
      <p:ext uri="{BB962C8B-B14F-4D97-AF65-F5344CB8AC3E}">
        <p14:creationId xmlns:p14="http://schemas.microsoft.com/office/powerpoint/2010/main" val="3429956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3220828-5256-482A-BB4F-CCF4D1057B9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0DEAFB51-C2C8-4F29-BE9C-0106A30B66A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4D4EEEE-1FD9-4032-86E1-0E12C4F11822}"/>
              </a:ext>
            </a:extLst>
          </p:cNvPr>
          <p:cNvSpPr>
            <a:spLocks noGrp="1"/>
          </p:cNvSpPr>
          <p:nvPr>
            <p:ph type="dt" sz="half" idx="10"/>
          </p:nvPr>
        </p:nvSpPr>
        <p:spPr/>
        <p:txBody>
          <a:bodyPr/>
          <a:lstStyle/>
          <a:p>
            <a:fld id="{EAFACD6F-4528-425E-9137-F52B15CD6164}" type="datetimeFigureOut">
              <a:rPr lang="es-MX" smtClean="0"/>
              <a:t>20/12/2021</a:t>
            </a:fld>
            <a:endParaRPr lang="es-MX"/>
          </a:p>
        </p:txBody>
      </p:sp>
      <p:sp>
        <p:nvSpPr>
          <p:cNvPr id="5" name="Marcador de pie de página 4">
            <a:extLst>
              <a:ext uri="{FF2B5EF4-FFF2-40B4-BE49-F238E27FC236}">
                <a16:creationId xmlns:a16="http://schemas.microsoft.com/office/drawing/2014/main" id="{D59A7C16-1F07-4F9C-996F-A2CB9F47362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C4178A5-B334-4E5C-86F8-E14449E31B15}"/>
              </a:ext>
            </a:extLst>
          </p:cNvPr>
          <p:cNvSpPr>
            <a:spLocks noGrp="1"/>
          </p:cNvSpPr>
          <p:nvPr>
            <p:ph type="sldNum" sz="quarter" idx="12"/>
          </p:nvPr>
        </p:nvSpPr>
        <p:spPr/>
        <p:txBody>
          <a:bodyPr/>
          <a:lstStyle/>
          <a:p>
            <a:fld id="{A99FCFB6-3EA4-4163-A57B-8284CEB90A01}" type="slidenum">
              <a:rPr lang="es-MX" smtClean="0"/>
              <a:t>‹Nº›</a:t>
            </a:fld>
            <a:endParaRPr lang="es-MX"/>
          </a:p>
        </p:txBody>
      </p:sp>
    </p:spTree>
    <p:extLst>
      <p:ext uri="{BB962C8B-B14F-4D97-AF65-F5344CB8AC3E}">
        <p14:creationId xmlns:p14="http://schemas.microsoft.com/office/powerpoint/2010/main" val="2115179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02490A-0F1D-46B0-B616-BDC89D22CA3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C71ABDB2-738C-4830-BB4A-703A378535C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1DE3F6CB-EBDB-491F-9DB1-50A4F6183E55}"/>
              </a:ext>
            </a:extLst>
          </p:cNvPr>
          <p:cNvSpPr>
            <a:spLocks noGrp="1"/>
          </p:cNvSpPr>
          <p:nvPr>
            <p:ph type="dt" sz="half" idx="10"/>
          </p:nvPr>
        </p:nvSpPr>
        <p:spPr/>
        <p:txBody>
          <a:bodyPr/>
          <a:lstStyle/>
          <a:p>
            <a:fld id="{EAFACD6F-4528-425E-9137-F52B15CD6164}" type="datetimeFigureOut">
              <a:rPr lang="es-MX" smtClean="0"/>
              <a:t>20/12/2021</a:t>
            </a:fld>
            <a:endParaRPr lang="es-MX"/>
          </a:p>
        </p:txBody>
      </p:sp>
      <p:sp>
        <p:nvSpPr>
          <p:cNvPr id="5" name="Marcador de pie de página 4">
            <a:extLst>
              <a:ext uri="{FF2B5EF4-FFF2-40B4-BE49-F238E27FC236}">
                <a16:creationId xmlns:a16="http://schemas.microsoft.com/office/drawing/2014/main" id="{09F03F6B-C41C-4A3F-A787-80C7BEAEDB6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01676D8-EF60-485A-9B5F-9BB31890CEFC}"/>
              </a:ext>
            </a:extLst>
          </p:cNvPr>
          <p:cNvSpPr>
            <a:spLocks noGrp="1"/>
          </p:cNvSpPr>
          <p:nvPr>
            <p:ph type="sldNum" sz="quarter" idx="12"/>
          </p:nvPr>
        </p:nvSpPr>
        <p:spPr/>
        <p:txBody>
          <a:bodyPr/>
          <a:lstStyle/>
          <a:p>
            <a:fld id="{A99FCFB6-3EA4-4163-A57B-8284CEB90A01}" type="slidenum">
              <a:rPr lang="es-MX" smtClean="0"/>
              <a:t>‹Nº›</a:t>
            </a:fld>
            <a:endParaRPr lang="es-MX"/>
          </a:p>
        </p:txBody>
      </p:sp>
    </p:spTree>
    <p:extLst>
      <p:ext uri="{BB962C8B-B14F-4D97-AF65-F5344CB8AC3E}">
        <p14:creationId xmlns:p14="http://schemas.microsoft.com/office/powerpoint/2010/main" val="3229123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6DD86E-F960-4FDB-A500-72AF519A11C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3A2798F8-E678-4B8E-99CB-E3CC861A47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16B40C3-BD5D-408F-BD67-1662B12B4055}"/>
              </a:ext>
            </a:extLst>
          </p:cNvPr>
          <p:cNvSpPr>
            <a:spLocks noGrp="1"/>
          </p:cNvSpPr>
          <p:nvPr>
            <p:ph type="dt" sz="half" idx="10"/>
          </p:nvPr>
        </p:nvSpPr>
        <p:spPr/>
        <p:txBody>
          <a:bodyPr/>
          <a:lstStyle/>
          <a:p>
            <a:fld id="{EAFACD6F-4528-425E-9137-F52B15CD6164}" type="datetimeFigureOut">
              <a:rPr lang="es-MX" smtClean="0"/>
              <a:t>20/12/2021</a:t>
            </a:fld>
            <a:endParaRPr lang="es-MX"/>
          </a:p>
        </p:txBody>
      </p:sp>
      <p:sp>
        <p:nvSpPr>
          <p:cNvPr id="5" name="Marcador de pie de página 4">
            <a:extLst>
              <a:ext uri="{FF2B5EF4-FFF2-40B4-BE49-F238E27FC236}">
                <a16:creationId xmlns:a16="http://schemas.microsoft.com/office/drawing/2014/main" id="{E74C53DC-E6BE-48AC-9EF6-239F9608CF7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08E809C-0E9D-48F7-9DFF-629A81F9EAA4}"/>
              </a:ext>
            </a:extLst>
          </p:cNvPr>
          <p:cNvSpPr>
            <a:spLocks noGrp="1"/>
          </p:cNvSpPr>
          <p:nvPr>
            <p:ph type="sldNum" sz="quarter" idx="12"/>
          </p:nvPr>
        </p:nvSpPr>
        <p:spPr/>
        <p:txBody>
          <a:bodyPr/>
          <a:lstStyle/>
          <a:p>
            <a:fld id="{A99FCFB6-3EA4-4163-A57B-8284CEB90A01}" type="slidenum">
              <a:rPr lang="es-MX" smtClean="0"/>
              <a:t>‹Nº›</a:t>
            </a:fld>
            <a:endParaRPr lang="es-MX"/>
          </a:p>
        </p:txBody>
      </p:sp>
    </p:spTree>
    <p:extLst>
      <p:ext uri="{BB962C8B-B14F-4D97-AF65-F5344CB8AC3E}">
        <p14:creationId xmlns:p14="http://schemas.microsoft.com/office/powerpoint/2010/main" val="3667603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C4851F-C644-4BC3-9CC2-B84B51E7D67A}"/>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57A2AD94-C3C0-46E5-BA79-23600E7F37E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03D93DC6-2A92-4254-9877-E061FF48091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E62937FE-9BC2-4184-A63B-20108CA6D7F9}"/>
              </a:ext>
            </a:extLst>
          </p:cNvPr>
          <p:cNvSpPr>
            <a:spLocks noGrp="1"/>
          </p:cNvSpPr>
          <p:nvPr>
            <p:ph type="dt" sz="half" idx="10"/>
          </p:nvPr>
        </p:nvSpPr>
        <p:spPr/>
        <p:txBody>
          <a:bodyPr/>
          <a:lstStyle/>
          <a:p>
            <a:fld id="{EAFACD6F-4528-425E-9137-F52B15CD6164}" type="datetimeFigureOut">
              <a:rPr lang="es-MX" smtClean="0"/>
              <a:t>20/12/2021</a:t>
            </a:fld>
            <a:endParaRPr lang="es-MX"/>
          </a:p>
        </p:txBody>
      </p:sp>
      <p:sp>
        <p:nvSpPr>
          <p:cNvPr id="6" name="Marcador de pie de página 5">
            <a:extLst>
              <a:ext uri="{FF2B5EF4-FFF2-40B4-BE49-F238E27FC236}">
                <a16:creationId xmlns:a16="http://schemas.microsoft.com/office/drawing/2014/main" id="{F13703DB-B38F-4DBC-B708-E2A90C713C5A}"/>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9F718736-7974-4A55-AE62-0B41997A6770}"/>
              </a:ext>
            </a:extLst>
          </p:cNvPr>
          <p:cNvSpPr>
            <a:spLocks noGrp="1"/>
          </p:cNvSpPr>
          <p:nvPr>
            <p:ph type="sldNum" sz="quarter" idx="12"/>
          </p:nvPr>
        </p:nvSpPr>
        <p:spPr/>
        <p:txBody>
          <a:bodyPr/>
          <a:lstStyle/>
          <a:p>
            <a:fld id="{A99FCFB6-3EA4-4163-A57B-8284CEB90A01}" type="slidenum">
              <a:rPr lang="es-MX" smtClean="0"/>
              <a:t>‹Nº›</a:t>
            </a:fld>
            <a:endParaRPr lang="es-MX"/>
          </a:p>
        </p:txBody>
      </p:sp>
    </p:spTree>
    <p:extLst>
      <p:ext uri="{BB962C8B-B14F-4D97-AF65-F5344CB8AC3E}">
        <p14:creationId xmlns:p14="http://schemas.microsoft.com/office/powerpoint/2010/main" val="1276256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AE52A1-7AA3-4673-BCAA-16D67E803C5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5F637EDA-90EF-4026-9400-C4846CD7A8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CFCCE2D-75CC-4102-B126-DA0F55AEDEC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5FF55838-C3ED-477B-96A4-A3C11ED2D8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55789F5-A60A-40BE-ADE2-C4720487732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ACC825EC-FE15-4C04-9FAD-27901F5DB626}"/>
              </a:ext>
            </a:extLst>
          </p:cNvPr>
          <p:cNvSpPr>
            <a:spLocks noGrp="1"/>
          </p:cNvSpPr>
          <p:nvPr>
            <p:ph type="dt" sz="half" idx="10"/>
          </p:nvPr>
        </p:nvSpPr>
        <p:spPr/>
        <p:txBody>
          <a:bodyPr/>
          <a:lstStyle/>
          <a:p>
            <a:fld id="{EAFACD6F-4528-425E-9137-F52B15CD6164}" type="datetimeFigureOut">
              <a:rPr lang="es-MX" smtClean="0"/>
              <a:t>20/12/2021</a:t>
            </a:fld>
            <a:endParaRPr lang="es-MX"/>
          </a:p>
        </p:txBody>
      </p:sp>
      <p:sp>
        <p:nvSpPr>
          <p:cNvPr id="8" name="Marcador de pie de página 7">
            <a:extLst>
              <a:ext uri="{FF2B5EF4-FFF2-40B4-BE49-F238E27FC236}">
                <a16:creationId xmlns:a16="http://schemas.microsoft.com/office/drawing/2014/main" id="{FD582835-3536-4B16-9688-0D11639F5003}"/>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F82BBC85-66DD-45E1-9249-B4C9BDB73FD9}"/>
              </a:ext>
            </a:extLst>
          </p:cNvPr>
          <p:cNvSpPr>
            <a:spLocks noGrp="1"/>
          </p:cNvSpPr>
          <p:nvPr>
            <p:ph type="sldNum" sz="quarter" idx="12"/>
          </p:nvPr>
        </p:nvSpPr>
        <p:spPr/>
        <p:txBody>
          <a:bodyPr/>
          <a:lstStyle/>
          <a:p>
            <a:fld id="{A99FCFB6-3EA4-4163-A57B-8284CEB90A01}" type="slidenum">
              <a:rPr lang="es-MX" smtClean="0"/>
              <a:t>‹Nº›</a:t>
            </a:fld>
            <a:endParaRPr lang="es-MX"/>
          </a:p>
        </p:txBody>
      </p:sp>
    </p:spTree>
    <p:extLst>
      <p:ext uri="{BB962C8B-B14F-4D97-AF65-F5344CB8AC3E}">
        <p14:creationId xmlns:p14="http://schemas.microsoft.com/office/powerpoint/2010/main" val="3587022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F3FC6A-595D-4E29-BC8D-4F490247474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686DAFBA-CD13-4D1C-A96B-AA84C38A7CA2}"/>
              </a:ext>
            </a:extLst>
          </p:cNvPr>
          <p:cNvSpPr>
            <a:spLocks noGrp="1"/>
          </p:cNvSpPr>
          <p:nvPr>
            <p:ph type="dt" sz="half" idx="10"/>
          </p:nvPr>
        </p:nvSpPr>
        <p:spPr/>
        <p:txBody>
          <a:bodyPr/>
          <a:lstStyle/>
          <a:p>
            <a:fld id="{EAFACD6F-4528-425E-9137-F52B15CD6164}" type="datetimeFigureOut">
              <a:rPr lang="es-MX" smtClean="0"/>
              <a:t>20/12/2021</a:t>
            </a:fld>
            <a:endParaRPr lang="es-MX"/>
          </a:p>
        </p:txBody>
      </p:sp>
      <p:sp>
        <p:nvSpPr>
          <p:cNvPr id="4" name="Marcador de pie de página 3">
            <a:extLst>
              <a:ext uri="{FF2B5EF4-FFF2-40B4-BE49-F238E27FC236}">
                <a16:creationId xmlns:a16="http://schemas.microsoft.com/office/drawing/2014/main" id="{A9740AFB-6271-46DB-B913-313E239C42DD}"/>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73FD3FCC-EB8A-47ED-A3DE-4C61700B5078}"/>
              </a:ext>
            </a:extLst>
          </p:cNvPr>
          <p:cNvSpPr>
            <a:spLocks noGrp="1"/>
          </p:cNvSpPr>
          <p:nvPr>
            <p:ph type="sldNum" sz="quarter" idx="12"/>
          </p:nvPr>
        </p:nvSpPr>
        <p:spPr/>
        <p:txBody>
          <a:bodyPr/>
          <a:lstStyle/>
          <a:p>
            <a:fld id="{A99FCFB6-3EA4-4163-A57B-8284CEB90A01}" type="slidenum">
              <a:rPr lang="es-MX" smtClean="0"/>
              <a:t>‹Nº›</a:t>
            </a:fld>
            <a:endParaRPr lang="es-MX"/>
          </a:p>
        </p:txBody>
      </p:sp>
    </p:spTree>
    <p:extLst>
      <p:ext uri="{BB962C8B-B14F-4D97-AF65-F5344CB8AC3E}">
        <p14:creationId xmlns:p14="http://schemas.microsoft.com/office/powerpoint/2010/main" val="1182460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CE7D885-C2B5-4AC4-905C-DFB6CC83F6B3}"/>
              </a:ext>
            </a:extLst>
          </p:cNvPr>
          <p:cNvSpPr>
            <a:spLocks noGrp="1"/>
          </p:cNvSpPr>
          <p:nvPr>
            <p:ph type="dt" sz="half" idx="10"/>
          </p:nvPr>
        </p:nvSpPr>
        <p:spPr/>
        <p:txBody>
          <a:bodyPr/>
          <a:lstStyle/>
          <a:p>
            <a:fld id="{EAFACD6F-4528-425E-9137-F52B15CD6164}" type="datetimeFigureOut">
              <a:rPr lang="es-MX" smtClean="0"/>
              <a:t>20/12/2021</a:t>
            </a:fld>
            <a:endParaRPr lang="es-MX"/>
          </a:p>
        </p:txBody>
      </p:sp>
      <p:sp>
        <p:nvSpPr>
          <p:cNvPr id="3" name="Marcador de pie de página 2">
            <a:extLst>
              <a:ext uri="{FF2B5EF4-FFF2-40B4-BE49-F238E27FC236}">
                <a16:creationId xmlns:a16="http://schemas.microsoft.com/office/drawing/2014/main" id="{375934E9-DA53-4F78-ADCA-666CB149AA9F}"/>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960EA56C-C1EC-4532-B927-E66B2E1E4C3E}"/>
              </a:ext>
            </a:extLst>
          </p:cNvPr>
          <p:cNvSpPr>
            <a:spLocks noGrp="1"/>
          </p:cNvSpPr>
          <p:nvPr>
            <p:ph type="sldNum" sz="quarter" idx="12"/>
          </p:nvPr>
        </p:nvSpPr>
        <p:spPr/>
        <p:txBody>
          <a:bodyPr/>
          <a:lstStyle/>
          <a:p>
            <a:fld id="{A99FCFB6-3EA4-4163-A57B-8284CEB90A01}" type="slidenum">
              <a:rPr lang="es-MX" smtClean="0"/>
              <a:t>‹Nº›</a:t>
            </a:fld>
            <a:endParaRPr lang="es-MX"/>
          </a:p>
        </p:txBody>
      </p:sp>
    </p:spTree>
    <p:extLst>
      <p:ext uri="{BB962C8B-B14F-4D97-AF65-F5344CB8AC3E}">
        <p14:creationId xmlns:p14="http://schemas.microsoft.com/office/powerpoint/2010/main" val="2449664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FA3B1C-9A95-4E8A-AF2E-144301D93A5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13EB6AD9-B5EC-4276-90FA-425757A466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F3DD928C-1691-4FDD-B590-4E3CE5465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FF12B4F-04EA-473F-933A-9FBF5D6FEC04}"/>
              </a:ext>
            </a:extLst>
          </p:cNvPr>
          <p:cNvSpPr>
            <a:spLocks noGrp="1"/>
          </p:cNvSpPr>
          <p:nvPr>
            <p:ph type="dt" sz="half" idx="10"/>
          </p:nvPr>
        </p:nvSpPr>
        <p:spPr/>
        <p:txBody>
          <a:bodyPr/>
          <a:lstStyle/>
          <a:p>
            <a:fld id="{EAFACD6F-4528-425E-9137-F52B15CD6164}" type="datetimeFigureOut">
              <a:rPr lang="es-MX" smtClean="0"/>
              <a:t>20/12/2021</a:t>
            </a:fld>
            <a:endParaRPr lang="es-MX"/>
          </a:p>
        </p:txBody>
      </p:sp>
      <p:sp>
        <p:nvSpPr>
          <p:cNvPr id="6" name="Marcador de pie de página 5">
            <a:extLst>
              <a:ext uri="{FF2B5EF4-FFF2-40B4-BE49-F238E27FC236}">
                <a16:creationId xmlns:a16="http://schemas.microsoft.com/office/drawing/2014/main" id="{692AAE20-329E-4A6F-B193-182339F8879F}"/>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C3D93B5E-A604-4631-933F-9259258043FF}"/>
              </a:ext>
            </a:extLst>
          </p:cNvPr>
          <p:cNvSpPr>
            <a:spLocks noGrp="1"/>
          </p:cNvSpPr>
          <p:nvPr>
            <p:ph type="sldNum" sz="quarter" idx="12"/>
          </p:nvPr>
        </p:nvSpPr>
        <p:spPr/>
        <p:txBody>
          <a:bodyPr/>
          <a:lstStyle/>
          <a:p>
            <a:fld id="{A99FCFB6-3EA4-4163-A57B-8284CEB90A01}" type="slidenum">
              <a:rPr lang="es-MX" smtClean="0"/>
              <a:t>‹Nº›</a:t>
            </a:fld>
            <a:endParaRPr lang="es-MX"/>
          </a:p>
        </p:txBody>
      </p:sp>
    </p:spTree>
    <p:extLst>
      <p:ext uri="{BB962C8B-B14F-4D97-AF65-F5344CB8AC3E}">
        <p14:creationId xmlns:p14="http://schemas.microsoft.com/office/powerpoint/2010/main" val="1974160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8ACABF-ABAE-4CB7-A090-292CBEBA821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49D2AB6E-89B6-44A3-A8E1-BCA0950B62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57B75A67-052B-4E01-95BE-9213A6916D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CC087F0-25AD-4448-B2B6-183F6D01E7A9}"/>
              </a:ext>
            </a:extLst>
          </p:cNvPr>
          <p:cNvSpPr>
            <a:spLocks noGrp="1"/>
          </p:cNvSpPr>
          <p:nvPr>
            <p:ph type="dt" sz="half" idx="10"/>
          </p:nvPr>
        </p:nvSpPr>
        <p:spPr/>
        <p:txBody>
          <a:bodyPr/>
          <a:lstStyle/>
          <a:p>
            <a:fld id="{EAFACD6F-4528-425E-9137-F52B15CD6164}" type="datetimeFigureOut">
              <a:rPr lang="es-MX" smtClean="0"/>
              <a:t>20/12/2021</a:t>
            </a:fld>
            <a:endParaRPr lang="es-MX"/>
          </a:p>
        </p:txBody>
      </p:sp>
      <p:sp>
        <p:nvSpPr>
          <p:cNvPr id="6" name="Marcador de pie de página 5">
            <a:extLst>
              <a:ext uri="{FF2B5EF4-FFF2-40B4-BE49-F238E27FC236}">
                <a16:creationId xmlns:a16="http://schemas.microsoft.com/office/drawing/2014/main" id="{0AA607D8-EDE4-48FB-880F-09A837EC807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0CA6A26E-E64D-4CDF-83BF-AC462B865819}"/>
              </a:ext>
            </a:extLst>
          </p:cNvPr>
          <p:cNvSpPr>
            <a:spLocks noGrp="1"/>
          </p:cNvSpPr>
          <p:nvPr>
            <p:ph type="sldNum" sz="quarter" idx="12"/>
          </p:nvPr>
        </p:nvSpPr>
        <p:spPr/>
        <p:txBody>
          <a:bodyPr/>
          <a:lstStyle/>
          <a:p>
            <a:fld id="{A99FCFB6-3EA4-4163-A57B-8284CEB90A01}" type="slidenum">
              <a:rPr lang="es-MX" smtClean="0"/>
              <a:t>‹Nº›</a:t>
            </a:fld>
            <a:endParaRPr lang="es-MX"/>
          </a:p>
        </p:txBody>
      </p:sp>
    </p:spTree>
    <p:extLst>
      <p:ext uri="{BB962C8B-B14F-4D97-AF65-F5344CB8AC3E}">
        <p14:creationId xmlns:p14="http://schemas.microsoft.com/office/powerpoint/2010/main" val="1332658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FCC016E-3177-40E3-BABD-0775E92667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BB676813-F374-4EFC-86EC-6A384A9B85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09BFA4B-037F-4F68-A21A-4762EFDB14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ACD6F-4528-425E-9137-F52B15CD6164}" type="datetimeFigureOut">
              <a:rPr lang="es-MX" smtClean="0"/>
              <a:t>20/12/2021</a:t>
            </a:fld>
            <a:endParaRPr lang="es-MX"/>
          </a:p>
        </p:txBody>
      </p:sp>
      <p:sp>
        <p:nvSpPr>
          <p:cNvPr id="5" name="Marcador de pie de página 4">
            <a:extLst>
              <a:ext uri="{FF2B5EF4-FFF2-40B4-BE49-F238E27FC236}">
                <a16:creationId xmlns:a16="http://schemas.microsoft.com/office/drawing/2014/main" id="{DCEC2831-3374-4B89-9A32-B83F79E433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5C902409-9393-449E-B67B-19BFCC017F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9FCFB6-3EA4-4163-A57B-8284CEB90A01}" type="slidenum">
              <a:rPr lang="es-MX" smtClean="0"/>
              <a:t>‹Nº›</a:t>
            </a:fld>
            <a:endParaRPr lang="es-MX"/>
          </a:p>
        </p:txBody>
      </p:sp>
    </p:spTree>
    <p:extLst>
      <p:ext uri="{BB962C8B-B14F-4D97-AF65-F5344CB8AC3E}">
        <p14:creationId xmlns:p14="http://schemas.microsoft.com/office/powerpoint/2010/main" val="4226534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06770F-00F6-4157-BB41-5A4BE6489B7E}"/>
              </a:ext>
            </a:extLst>
          </p:cNvPr>
          <p:cNvSpPr>
            <a:spLocks noGrp="1"/>
          </p:cNvSpPr>
          <p:nvPr>
            <p:ph type="ctrTitle"/>
          </p:nvPr>
        </p:nvSpPr>
        <p:spPr>
          <a:xfrm>
            <a:off x="1524000" y="477466"/>
            <a:ext cx="9144000" cy="2387600"/>
          </a:xfrm>
        </p:spPr>
        <p:txBody>
          <a:bodyPr/>
          <a:lstStyle/>
          <a:p>
            <a:r>
              <a:rPr lang="es-ES" dirty="0"/>
              <a:t>III Concurso Matematiza tu entorno</a:t>
            </a:r>
            <a:endParaRPr lang="es-MX" dirty="0"/>
          </a:p>
        </p:txBody>
      </p:sp>
      <p:sp>
        <p:nvSpPr>
          <p:cNvPr id="3" name="Subtítulo 2">
            <a:extLst>
              <a:ext uri="{FF2B5EF4-FFF2-40B4-BE49-F238E27FC236}">
                <a16:creationId xmlns:a16="http://schemas.microsoft.com/office/drawing/2014/main" id="{2A8E12F7-09B9-432F-9799-FFFB8FDEE8BE}"/>
              </a:ext>
            </a:extLst>
          </p:cNvPr>
          <p:cNvSpPr>
            <a:spLocks noGrp="1"/>
          </p:cNvSpPr>
          <p:nvPr>
            <p:ph type="subTitle" idx="1"/>
          </p:nvPr>
        </p:nvSpPr>
        <p:spPr>
          <a:xfrm>
            <a:off x="1524000" y="2957140"/>
            <a:ext cx="9144000" cy="2683259"/>
          </a:xfrm>
        </p:spPr>
        <p:txBody>
          <a:bodyPr anchor="ctr">
            <a:normAutofit/>
          </a:bodyPr>
          <a:lstStyle/>
          <a:p>
            <a:r>
              <a:rPr lang="es-ES" sz="6600" dirty="0"/>
              <a:t>Ganadores</a:t>
            </a:r>
            <a:endParaRPr lang="es-MX" sz="6600" dirty="0"/>
          </a:p>
        </p:txBody>
      </p:sp>
    </p:spTree>
    <p:extLst>
      <p:ext uri="{BB962C8B-B14F-4D97-AF65-F5344CB8AC3E}">
        <p14:creationId xmlns:p14="http://schemas.microsoft.com/office/powerpoint/2010/main" val="2131385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EA2486-0FE6-4D39-8D03-349C6E05B4F7}"/>
              </a:ext>
            </a:extLst>
          </p:cNvPr>
          <p:cNvSpPr>
            <a:spLocks noGrp="1"/>
          </p:cNvSpPr>
          <p:nvPr>
            <p:ph type="title"/>
          </p:nvPr>
        </p:nvSpPr>
        <p:spPr>
          <a:xfrm>
            <a:off x="502129" y="883603"/>
            <a:ext cx="2866713" cy="1261889"/>
          </a:xfrm>
        </p:spPr>
        <p:txBody>
          <a:bodyPr vert="horz" lIns="91440" tIns="45720" rIns="91440" bIns="45720" rtlCol="0" anchor="ctr">
            <a:noAutofit/>
          </a:bodyPr>
          <a:lstStyle/>
          <a:p>
            <a:pPr algn="ctr"/>
            <a:r>
              <a:rPr lang="en-US" sz="1600" b="0" i="0" u="none" strike="noStrike" dirty="0">
                <a:effectLst/>
              </a:rPr>
              <a:t>Regina González Espinosa</a:t>
            </a:r>
            <a:r>
              <a:rPr lang="en-US" sz="1600" dirty="0"/>
              <a:t> </a:t>
            </a:r>
            <a:br>
              <a:rPr lang="en-US" sz="1600" dirty="0"/>
            </a:br>
            <a:r>
              <a:rPr lang="en-US" sz="1600" b="0" i="0" u="none" strike="noStrike" dirty="0">
                <a:effectLst/>
              </a:rPr>
              <a:t>Abasolo</a:t>
            </a:r>
            <a:r>
              <a:rPr lang="en-US" sz="1600" dirty="0"/>
              <a:t> </a:t>
            </a:r>
            <a:br>
              <a:rPr lang="en-US" sz="1600" dirty="0"/>
            </a:br>
            <a:r>
              <a:rPr lang="en-US" sz="1600" b="0" i="0" u="none" strike="noStrike" dirty="0">
                <a:effectLst/>
              </a:rPr>
              <a:t>Fotografía primaria</a:t>
            </a:r>
            <a:r>
              <a:rPr lang="en-US" sz="1600" dirty="0"/>
              <a:t> </a:t>
            </a:r>
            <a:br>
              <a:rPr lang="en-US" sz="1600" dirty="0"/>
            </a:br>
            <a:r>
              <a:rPr lang="en-US" sz="1600" b="1" i="0" u="none" strike="noStrike" dirty="0">
                <a:effectLst/>
              </a:rPr>
              <a:t>Parque Matemático</a:t>
            </a:r>
            <a:r>
              <a:rPr lang="en-US" sz="1600" b="1" dirty="0"/>
              <a:t> </a:t>
            </a:r>
          </a:p>
        </p:txBody>
      </p:sp>
      <p:sp>
        <p:nvSpPr>
          <p:cNvPr id="4" name="Marcador de texto 3">
            <a:extLst>
              <a:ext uri="{FF2B5EF4-FFF2-40B4-BE49-F238E27FC236}">
                <a16:creationId xmlns:a16="http://schemas.microsoft.com/office/drawing/2014/main" id="{BF91E5CE-EF92-414A-ADD9-975D726492C1}"/>
              </a:ext>
            </a:extLst>
          </p:cNvPr>
          <p:cNvSpPr>
            <a:spLocks noGrp="1"/>
          </p:cNvSpPr>
          <p:nvPr>
            <p:ph type="body" sz="half" idx="2"/>
          </p:nvPr>
        </p:nvSpPr>
        <p:spPr>
          <a:xfrm>
            <a:off x="267838" y="2524721"/>
            <a:ext cx="3948028" cy="3677123"/>
          </a:xfrm>
        </p:spPr>
        <p:txBody>
          <a:bodyPr vert="horz" lIns="91440" tIns="45720" rIns="91440" bIns="45720" rtlCol="0" anchor="ctr">
            <a:normAutofit lnSpcReduction="10000"/>
          </a:bodyPr>
          <a:lstStyle/>
          <a:p>
            <a:r>
              <a:rPr lang="en-US" sz="1400" dirty="0"/>
              <a:t>Esta fotografía la tomé en el parque municipal Miguel Hidalgo de la ciudad de Abasolo, Gto.</a:t>
            </a:r>
          </a:p>
          <a:p>
            <a:r>
              <a:rPr lang="en-US" sz="1400" dirty="0"/>
              <a:t>En la escuela trabajamos mucho con las figuras geométricas, revisamos sus características, nos enseñamos a trazarlas y clasificarlas. Para participar en este concurso recordé que cerca de la casa de mis abuelitos hay un parque que visito desde que estaba en el preescolar, últimamente le han hecho muchas mejoras, entre ellas, decorar la parte de los baños con figuras de colores que son compuestas por cuadriláteros. Identificar este tipo de figuras es un aprendizaje esperado de mi curso, entonces quise que pareciera como si yo estuviera poniendo los cuadrados que hacen tan bonito este lugar. Aparte de ser un espacio para que las familias pasen un rato agradable al aire libre, nos permite a todos los niños y niñas seguir aprendiendo, conociendo los colores, formas y espacios mientras nos divertimos. ¡Quiero muchos espacios así en mi ciudad!</a:t>
            </a:r>
          </a:p>
        </p:txBody>
      </p:sp>
      <p:pic>
        <p:nvPicPr>
          <p:cNvPr id="3" name="Imagen 2"/>
          <p:cNvPicPr>
            <a:picLocks noChangeAspect="1"/>
          </p:cNvPicPr>
          <p:nvPr/>
        </p:nvPicPr>
        <p:blipFill>
          <a:blip r:embed="rId2"/>
          <a:stretch>
            <a:fillRect/>
          </a:stretch>
        </p:blipFill>
        <p:spPr>
          <a:xfrm>
            <a:off x="4362489" y="701118"/>
            <a:ext cx="7413379" cy="5590517"/>
          </a:xfrm>
          <a:prstGeom prst="rect">
            <a:avLst/>
          </a:prstGeom>
        </p:spPr>
      </p:pic>
    </p:spTree>
    <p:extLst>
      <p:ext uri="{BB962C8B-B14F-4D97-AF65-F5344CB8AC3E}">
        <p14:creationId xmlns:p14="http://schemas.microsoft.com/office/powerpoint/2010/main" val="1747967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B6C066-26B6-4234-8184-2960907543E8}"/>
              </a:ext>
            </a:extLst>
          </p:cNvPr>
          <p:cNvSpPr>
            <a:spLocks noGrp="1"/>
          </p:cNvSpPr>
          <p:nvPr>
            <p:ph type="title"/>
          </p:nvPr>
        </p:nvSpPr>
        <p:spPr>
          <a:xfrm>
            <a:off x="1043632" y="873940"/>
            <a:ext cx="3201110" cy="1285655"/>
          </a:xfrm>
        </p:spPr>
        <p:txBody>
          <a:bodyPr vert="horz" lIns="91440" tIns="45720" rIns="91440" bIns="45720" rtlCol="0" anchor="ctr">
            <a:noAutofit/>
          </a:bodyPr>
          <a:lstStyle/>
          <a:p>
            <a:pPr algn="ctr"/>
            <a:r>
              <a:rPr lang="en-US" sz="1600" b="0" i="0" u="none" strike="noStrike" dirty="0">
                <a:effectLst/>
              </a:rPr>
              <a:t>Geraldine Odett Guerrero Martínez</a:t>
            </a:r>
            <a:r>
              <a:rPr lang="en-US" sz="1600" dirty="0"/>
              <a:t> </a:t>
            </a:r>
            <a:br>
              <a:rPr lang="en-US" sz="1600" dirty="0"/>
            </a:br>
            <a:r>
              <a:rPr lang="en-US" sz="1600" b="0" i="0" u="none" strike="noStrike" dirty="0">
                <a:effectLst/>
              </a:rPr>
              <a:t>León</a:t>
            </a:r>
            <a:r>
              <a:rPr lang="en-US" sz="1600" dirty="0"/>
              <a:t> </a:t>
            </a:r>
            <a:br>
              <a:rPr lang="en-US" sz="1600" dirty="0"/>
            </a:br>
            <a:r>
              <a:rPr lang="en-US" sz="1600" b="0" i="0" u="none" strike="noStrike" dirty="0">
                <a:effectLst/>
              </a:rPr>
              <a:t>Fotografía primaria</a:t>
            </a:r>
            <a:r>
              <a:rPr lang="en-US" sz="1600" dirty="0"/>
              <a:t> </a:t>
            </a:r>
            <a:br>
              <a:rPr lang="en-US" sz="1600" dirty="0"/>
            </a:br>
            <a:r>
              <a:rPr lang="en-US" sz="1600" b="1" i="0" u="none" strike="noStrike" dirty="0">
                <a:effectLst/>
              </a:rPr>
              <a:t>Sucuprisma</a:t>
            </a:r>
            <a:r>
              <a:rPr lang="en-US" sz="1600" b="1" dirty="0"/>
              <a:t> </a:t>
            </a:r>
            <a:endParaRPr lang="en-US" sz="1600" dirty="0"/>
          </a:p>
        </p:txBody>
      </p:sp>
      <p:sp>
        <p:nvSpPr>
          <p:cNvPr id="4" name="Marcador de texto 3">
            <a:extLst>
              <a:ext uri="{FF2B5EF4-FFF2-40B4-BE49-F238E27FC236}">
                <a16:creationId xmlns:a16="http://schemas.microsoft.com/office/drawing/2014/main" id="{A2E04B97-18D0-4B29-BA59-0D4FAC0C53B6}"/>
              </a:ext>
            </a:extLst>
          </p:cNvPr>
          <p:cNvSpPr>
            <a:spLocks noGrp="1"/>
          </p:cNvSpPr>
          <p:nvPr>
            <p:ph type="body" sz="half" idx="2"/>
          </p:nvPr>
        </p:nvSpPr>
        <p:spPr>
          <a:xfrm>
            <a:off x="799699" y="2891038"/>
            <a:ext cx="4320941" cy="2173685"/>
          </a:xfrm>
        </p:spPr>
        <p:txBody>
          <a:bodyPr vert="horz" lIns="91440" tIns="45720" rIns="91440" bIns="45720" rtlCol="0" anchor="ctr">
            <a:normAutofit/>
          </a:bodyPr>
          <a:lstStyle/>
          <a:p>
            <a:r>
              <a:rPr lang="es-MX" sz="1800" dirty="0"/>
              <a:t>Lugar donde se tomó: En el jardín de mi mamá.</a:t>
            </a:r>
          </a:p>
          <a:p>
            <a:r>
              <a:rPr lang="es-MX" sz="1800" dirty="0"/>
              <a:t>Es una suculenta, sus hojas forman figuras parecidas a los prismas triangulares y en las puntas se ven pequeños triángulos.</a:t>
            </a:r>
          </a:p>
          <a:p>
            <a:pPr indent="-228600">
              <a:buFont typeface="Arial" panose="020B0604020202020204" pitchFamily="34" charset="0"/>
              <a:buChar char="•"/>
            </a:pPr>
            <a:endParaRPr lang="en-US" sz="1800" dirty="0"/>
          </a:p>
        </p:txBody>
      </p:sp>
      <p:pic>
        <p:nvPicPr>
          <p:cNvPr id="5" name="Imagen 4"/>
          <p:cNvPicPr>
            <a:picLocks noChangeAspect="1"/>
          </p:cNvPicPr>
          <p:nvPr/>
        </p:nvPicPr>
        <p:blipFill>
          <a:blip r:embed="rId2"/>
          <a:stretch>
            <a:fillRect/>
          </a:stretch>
        </p:blipFill>
        <p:spPr>
          <a:xfrm>
            <a:off x="6114958" y="873940"/>
            <a:ext cx="5201551" cy="4982111"/>
          </a:xfrm>
          <a:prstGeom prst="rect">
            <a:avLst/>
          </a:prstGeom>
        </p:spPr>
      </p:pic>
    </p:spTree>
    <p:extLst>
      <p:ext uri="{BB962C8B-B14F-4D97-AF65-F5344CB8AC3E}">
        <p14:creationId xmlns:p14="http://schemas.microsoft.com/office/powerpoint/2010/main" val="2494414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B9BDE2-F0D9-407E-941D-E0DCC4F62678}"/>
              </a:ext>
            </a:extLst>
          </p:cNvPr>
          <p:cNvSpPr>
            <a:spLocks noGrp="1"/>
          </p:cNvSpPr>
          <p:nvPr>
            <p:ph type="title"/>
          </p:nvPr>
        </p:nvSpPr>
        <p:spPr>
          <a:xfrm>
            <a:off x="267839" y="752722"/>
            <a:ext cx="3967278" cy="862369"/>
          </a:xfrm>
        </p:spPr>
        <p:txBody>
          <a:bodyPr vert="horz" lIns="91440" tIns="45720" rIns="91440" bIns="45720" rtlCol="0" anchor="ctr">
            <a:noAutofit/>
          </a:bodyPr>
          <a:lstStyle/>
          <a:p>
            <a:pPr algn="ctr"/>
            <a:r>
              <a:rPr lang="en-US" sz="1600" b="0" i="0" u="none" strike="noStrike" dirty="0">
                <a:effectLst/>
              </a:rPr>
              <a:t>Alonso Mateo Vela Ramírez</a:t>
            </a:r>
            <a:r>
              <a:rPr lang="en-US" sz="1600" dirty="0"/>
              <a:t> </a:t>
            </a:r>
            <a:br>
              <a:rPr lang="en-US" sz="1600" dirty="0"/>
            </a:br>
            <a:r>
              <a:rPr lang="en-US" sz="1600" b="0" i="0" u="none" strike="noStrike" dirty="0">
                <a:effectLst/>
              </a:rPr>
              <a:t>León</a:t>
            </a:r>
            <a:r>
              <a:rPr lang="en-US" sz="1600" dirty="0"/>
              <a:t> </a:t>
            </a:r>
            <a:br>
              <a:rPr lang="en-US" sz="1600" dirty="0"/>
            </a:br>
            <a:r>
              <a:rPr lang="en-US" sz="1600" b="0" i="0" u="none" strike="noStrike" dirty="0">
                <a:effectLst/>
              </a:rPr>
              <a:t>Fotografía primaria</a:t>
            </a:r>
            <a:r>
              <a:rPr lang="en-US" sz="1600" dirty="0"/>
              <a:t> </a:t>
            </a:r>
            <a:br>
              <a:rPr lang="en-US" sz="1600" dirty="0"/>
            </a:br>
            <a:r>
              <a:rPr lang="en-US" sz="1600" b="1" i="0" u="none" strike="noStrike" dirty="0">
                <a:effectLst/>
              </a:rPr>
              <a:t>Las frutas matemáticas </a:t>
            </a:r>
            <a:endParaRPr lang="en-US" sz="1600" b="1" dirty="0"/>
          </a:p>
        </p:txBody>
      </p:sp>
      <p:sp>
        <p:nvSpPr>
          <p:cNvPr id="4" name="Marcador de texto 3">
            <a:extLst>
              <a:ext uri="{FF2B5EF4-FFF2-40B4-BE49-F238E27FC236}">
                <a16:creationId xmlns:a16="http://schemas.microsoft.com/office/drawing/2014/main" id="{392437EB-BA2F-468A-9298-9B7C8C90043F}"/>
              </a:ext>
            </a:extLst>
          </p:cNvPr>
          <p:cNvSpPr>
            <a:spLocks noGrp="1"/>
          </p:cNvSpPr>
          <p:nvPr>
            <p:ph type="body" sz="half" idx="2"/>
          </p:nvPr>
        </p:nvSpPr>
        <p:spPr>
          <a:xfrm>
            <a:off x="267838" y="1876926"/>
            <a:ext cx="4294538" cy="4812632"/>
          </a:xfrm>
        </p:spPr>
        <p:txBody>
          <a:bodyPr vert="horz" lIns="91440" tIns="45720" rIns="91440" bIns="45720" rtlCol="0" anchor="ctr">
            <a:normAutofit/>
          </a:bodyPr>
          <a:lstStyle/>
          <a:p>
            <a:r>
              <a:rPr lang="es-MX" sz="1500" dirty="0"/>
              <a:t>Todos los días cuando voy a mi casa paso por una frutería donde mi mamá compra la fruta y verdura con la que me hace la comida o me prepara mi lunch, por eso decidí que esa sería la foto con la que voy a participar.</a:t>
            </a:r>
          </a:p>
          <a:p>
            <a:r>
              <a:rPr lang="es-MX" sz="1500" dirty="0"/>
              <a:t>Las matemáticas se aplican en una frutería usando multiplicaciones, sumas, restas y divisiones para saber la cantidad de fruta que voy a comprar, la cantidad de dinero que voy a pagar, la cantidad que me regresarán cuando pague, la cantidad de fruta que necesito para cada miembro de mi familia, también para poder hacer agrupaciones donde ayudo a mi mamá a hacer el mandado.</a:t>
            </a:r>
          </a:p>
          <a:p>
            <a:r>
              <a:rPr lang="es-MX" sz="1500" dirty="0"/>
              <a:t>Además, practicar mi razonamiento lógico cuando mi mamá me manda a comprar, para que no se aprovechen de mi y me den la cantidad de dinero o fruta que me encargó, pues cuando pago hago la operación muy rápido en mi cabeza.</a:t>
            </a:r>
          </a:p>
        </p:txBody>
      </p:sp>
      <p:pic>
        <p:nvPicPr>
          <p:cNvPr id="3" name="Imagen 2"/>
          <p:cNvPicPr>
            <a:picLocks noChangeAspect="1"/>
          </p:cNvPicPr>
          <p:nvPr/>
        </p:nvPicPr>
        <p:blipFill>
          <a:blip r:embed="rId2"/>
          <a:stretch>
            <a:fillRect/>
          </a:stretch>
        </p:blipFill>
        <p:spPr>
          <a:xfrm>
            <a:off x="4699302" y="1183907"/>
            <a:ext cx="7387339" cy="4892278"/>
          </a:xfrm>
          <a:prstGeom prst="rect">
            <a:avLst/>
          </a:prstGeom>
        </p:spPr>
      </p:pic>
    </p:spTree>
    <p:extLst>
      <p:ext uri="{BB962C8B-B14F-4D97-AF65-F5344CB8AC3E}">
        <p14:creationId xmlns:p14="http://schemas.microsoft.com/office/powerpoint/2010/main" val="32280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38C26-0CF7-48E0-A605-75647E173D59}"/>
              </a:ext>
            </a:extLst>
          </p:cNvPr>
          <p:cNvSpPr>
            <a:spLocks noGrp="1"/>
          </p:cNvSpPr>
          <p:nvPr>
            <p:ph type="title"/>
          </p:nvPr>
        </p:nvSpPr>
        <p:spPr>
          <a:xfrm>
            <a:off x="543117" y="796937"/>
            <a:ext cx="3470617" cy="1035781"/>
          </a:xfrm>
        </p:spPr>
        <p:txBody>
          <a:bodyPr vert="horz" lIns="91440" tIns="45720" rIns="91440" bIns="45720" rtlCol="0" anchor="ctr">
            <a:noAutofit/>
          </a:bodyPr>
          <a:lstStyle/>
          <a:p>
            <a:pPr algn="ctr"/>
            <a:r>
              <a:rPr lang="en-US" sz="1600" b="0" i="0" u="none" strike="noStrike" kern="1200" dirty="0">
                <a:solidFill>
                  <a:schemeClr val="tx1"/>
                </a:solidFill>
                <a:effectLst/>
                <a:latin typeface="+mj-lt"/>
                <a:ea typeface="+mj-ea"/>
                <a:cs typeface="+mj-cs"/>
              </a:rPr>
              <a:t>Abril Guadalupe Muñoz López</a:t>
            </a:r>
            <a:r>
              <a:rPr lang="en-US" sz="1600" kern="1200" dirty="0">
                <a:solidFill>
                  <a:schemeClr val="tx1"/>
                </a:solidFill>
                <a:latin typeface="+mj-lt"/>
                <a:ea typeface="+mj-ea"/>
                <a:cs typeface="+mj-cs"/>
              </a:rPr>
              <a:t> </a:t>
            </a:r>
            <a:br>
              <a:rPr lang="en-US" sz="1600" kern="1200" dirty="0">
                <a:solidFill>
                  <a:schemeClr val="tx1"/>
                </a:solidFill>
                <a:latin typeface="+mj-lt"/>
                <a:ea typeface="+mj-ea"/>
                <a:cs typeface="+mj-cs"/>
              </a:rPr>
            </a:br>
            <a:r>
              <a:rPr lang="en-US" sz="1600" b="0" i="0" u="none" strike="noStrike" kern="1200" dirty="0">
                <a:solidFill>
                  <a:schemeClr val="tx1"/>
                </a:solidFill>
                <a:effectLst/>
                <a:latin typeface="+mj-lt"/>
                <a:ea typeface="+mj-ea"/>
                <a:cs typeface="+mj-cs"/>
              </a:rPr>
              <a:t>Irapuato</a:t>
            </a:r>
            <a:r>
              <a:rPr lang="en-US" sz="1600" kern="1200" dirty="0">
                <a:solidFill>
                  <a:schemeClr val="tx1"/>
                </a:solidFill>
                <a:latin typeface="+mj-lt"/>
                <a:ea typeface="+mj-ea"/>
                <a:cs typeface="+mj-cs"/>
              </a:rPr>
              <a:t> </a:t>
            </a:r>
            <a:br>
              <a:rPr lang="en-US" sz="1600" kern="1200" dirty="0">
                <a:solidFill>
                  <a:schemeClr val="tx1"/>
                </a:solidFill>
                <a:latin typeface="+mj-lt"/>
                <a:ea typeface="+mj-ea"/>
                <a:cs typeface="+mj-cs"/>
              </a:rPr>
            </a:br>
            <a:r>
              <a:rPr lang="en-US" sz="1600" b="0" i="0" u="none" strike="noStrike" kern="1200" dirty="0">
                <a:solidFill>
                  <a:schemeClr val="tx1"/>
                </a:solidFill>
                <a:effectLst/>
                <a:latin typeface="+mj-lt"/>
                <a:ea typeface="+mj-ea"/>
                <a:cs typeface="+mj-cs"/>
              </a:rPr>
              <a:t>Fotografía primaria</a:t>
            </a:r>
            <a:r>
              <a:rPr lang="en-US" sz="1600" kern="1200" dirty="0">
                <a:solidFill>
                  <a:schemeClr val="tx1"/>
                </a:solidFill>
                <a:latin typeface="+mj-lt"/>
                <a:ea typeface="+mj-ea"/>
                <a:cs typeface="+mj-cs"/>
              </a:rPr>
              <a:t> </a:t>
            </a:r>
            <a:br>
              <a:rPr lang="en-US" sz="1600" kern="1200" dirty="0">
                <a:solidFill>
                  <a:schemeClr val="tx1"/>
                </a:solidFill>
                <a:latin typeface="+mj-lt"/>
                <a:ea typeface="+mj-ea"/>
                <a:cs typeface="+mj-cs"/>
              </a:rPr>
            </a:br>
            <a:r>
              <a:rPr lang="en-US" sz="1600" b="1" i="0" u="none" strike="noStrike" kern="1200" dirty="0">
                <a:solidFill>
                  <a:schemeClr val="tx1"/>
                </a:solidFill>
                <a:effectLst/>
                <a:latin typeface="+mj-lt"/>
                <a:ea typeface="+mj-ea"/>
                <a:cs typeface="+mj-cs"/>
              </a:rPr>
              <a:t>El arte y las matemáticas</a:t>
            </a:r>
            <a:r>
              <a:rPr lang="en-US" sz="1600" b="1" kern="1200" dirty="0">
                <a:solidFill>
                  <a:schemeClr val="tx1"/>
                </a:solidFill>
                <a:latin typeface="+mj-lt"/>
                <a:ea typeface="+mj-ea"/>
                <a:cs typeface="+mj-cs"/>
              </a:rPr>
              <a:t> </a:t>
            </a:r>
          </a:p>
        </p:txBody>
      </p:sp>
      <p:sp>
        <p:nvSpPr>
          <p:cNvPr id="4" name="Marcador de texto 3">
            <a:extLst>
              <a:ext uri="{FF2B5EF4-FFF2-40B4-BE49-F238E27FC236}">
                <a16:creationId xmlns:a16="http://schemas.microsoft.com/office/drawing/2014/main" id="{5ED1258A-1DBE-42CE-9C7E-3FB9A08EDED0}"/>
              </a:ext>
            </a:extLst>
          </p:cNvPr>
          <p:cNvSpPr>
            <a:spLocks noGrp="1"/>
          </p:cNvSpPr>
          <p:nvPr>
            <p:ph type="body" sz="half" idx="2"/>
          </p:nvPr>
        </p:nvSpPr>
        <p:spPr>
          <a:xfrm>
            <a:off x="543117" y="2095354"/>
            <a:ext cx="4413182" cy="3677123"/>
          </a:xfrm>
        </p:spPr>
        <p:txBody>
          <a:bodyPr vert="horz" lIns="91440" tIns="45720" rIns="91440" bIns="45720" rtlCol="0" anchor="ctr">
            <a:normAutofit/>
          </a:bodyPr>
          <a:lstStyle/>
          <a:p>
            <a:r>
              <a:rPr lang="es-MX" sz="1500" dirty="0"/>
              <a:t>Parque Irekua, Irapuato.</a:t>
            </a:r>
          </a:p>
          <a:p>
            <a:r>
              <a:rPr lang="es-MX" sz="1500" dirty="0"/>
              <a:t>Realizar esta fotografía me gusto mucho porque fue un modo </a:t>
            </a:r>
            <a:r>
              <a:rPr lang="en-US" sz="1500" dirty="0"/>
              <a:t>de expresarme de manera cómoda y relajada, además me proporcionó nuevos ángulos para apreciar las matemáticas, ya que se encuentran presentes en todo lo que nos rodea. Fue muy interesante apreciar la belleza del monolito, lleno de colores, formas y su gran tamaño, acompañado del hermoso espejo de agua que se encuentra al pie del mismo.</a:t>
            </a:r>
          </a:p>
          <a:p>
            <a:r>
              <a:rPr lang="en-US" sz="1500" dirty="0"/>
              <a:t>Elegí especialmente esta pieza porque ella representa el encanto de mi municipio, y en esta podemos apreciar las matemáticas de una forma simple y clara, que podemos percibir desde la distancia, dejando de manifiesto la interacción del arte y las matemáticas.</a:t>
            </a:r>
          </a:p>
        </p:txBody>
      </p:sp>
      <p:pic>
        <p:nvPicPr>
          <p:cNvPr id="3" name="Imagen 2"/>
          <p:cNvPicPr>
            <a:picLocks noChangeAspect="1"/>
          </p:cNvPicPr>
          <p:nvPr/>
        </p:nvPicPr>
        <p:blipFill>
          <a:blip r:embed="rId2"/>
          <a:stretch>
            <a:fillRect/>
          </a:stretch>
        </p:blipFill>
        <p:spPr>
          <a:xfrm>
            <a:off x="6188683" y="225124"/>
            <a:ext cx="4627265" cy="6157494"/>
          </a:xfrm>
          <a:prstGeom prst="rect">
            <a:avLst/>
          </a:prstGeom>
        </p:spPr>
      </p:pic>
    </p:spTree>
    <p:extLst>
      <p:ext uri="{BB962C8B-B14F-4D97-AF65-F5344CB8AC3E}">
        <p14:creationId xmlns:p14="http://schemas.microsoft.com/office/powerpoint/2010/main" val="447878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18D701-A237-4461-87EE-B418423292A3}"/>
              </a:ext>
            </a:extLst>
          </p:cNvPr>
          <p:cNvSpPr>
            <a:spLocks noGrp="1"/>
          </p:cNvSpPr>
          <p:nvPr>
            <p:ph type="title"/>
          </p:nvPr>
        </p:nvSpPr>
        <p:spPr>
          <a:xfrm>
            <a:off x="283236" y="702296"/>
            <a:ext cx="3518744" cy="1035781"/>
          </a:xfrm>
        </p:spPr>
        <p:txBody>
          <a:bodyPr vert="horz" lIns="91440" tIns="45720" rIns="91440" bIns="45720" rtlCol="0" anchor="ctr">
            <a:noAutofit/>
          </a:bodyPr>
          <a:lstStyle/>
          <a:p>
            <a:pPr algn="ctr"/>
            <a:r>
              <a:rPr lang="en-US" sz="1800" b="0" i="0" u="none" strike="noStrike" kern="1200" dirty="0">
                <a:solidFill>
                  <a:schemeClr val="tx1"/>
                </a:solidFill>
                <a:effectLst/>
                <a:latin typeface="+mj-lt"/>
                <a:ea typeface="+mj-ea"/>
                <a:cs typeface="+mj-cs"/>
              </a:rPr>
              <a:t>José Alejandro García Granados</a:t>
            </a:r>
            <a:r>
              <a:rPr lang="en-US" sz="1800" kern="1200" dirty="0">
                <a:solidFill>
                  <a:schemeClr val="tx1"/>
                </a:solidFill>
                <a:latin typeface="+mj-lt"/>
                <a:ea typeface="+mj-ea"/>
                <a:cs typeface="+mj-cs"/>
              </a:rPr>
              <a:t> </a:t>
            </a:r>
            <a:br>
              <a:rPr lang="en-US" sz="1800" kern="1200" dirty="0">
                <a:solidFill>
                  <a:schemeClr val="tx1"/>
                </a:solidFill>
                <a:latin typeface="+mj-lt"/>
                <a:ea typeface="+mj-ea"/>
                <a:cs typeface="+mj-cs"/>
              </a:rPr>
            </a:br>
            <a:r>
              <a:rPr lang="en-US" sz="1800" b="0" i="0" u="none" strike="noStrike" kern="1200" dirty="0">
                <a:solidFill>
                  <a:schemeClr val="tx1"/>
                </a:solidFill>
                <a:effectLst/>
                <a:latin typeface="+mj-lt"/>
                <a:ea typeface="+mj-ea"/>
                <a:cs typeface="+mj-cs"/>
              </a:rPr>
              <a:t>Guanajuato</a:t>
            </a:r>
            <a:r>
              <a:rPr lang="en-US" sz="1800" kern="1200" dirty="0">
                <a:solidFill>
                  <a:schemeClr val="tx1"/>
                </a:solidFill>
                <a:latin typeface="+mj-lt"/>
                <a:ea typeface="+mj-ea"/>
                <a:cs typeface="+mj-cs"/>
              </a:rPr>
              <a:t> </a:t>
            </a:r>
            <a:br>
              <a:rPr lang="en-US" sz="1800" kern="1200" dirty="0">
                <a:solidFill>
                  <a:schemeClr val="tx1"/>
                </a:solidFill>
                <a:latin typeface="+mj-lt"/>
                <a:ea typeface="+mj-ea"/>
                <a:cs typeface="+mj-cs"/>
              </a:rPr>
            </a:br>
            <a:r>
              <a:rPr lang="en-US" sz="1800" b="0" i="0" u="none" strike="noStrike" kern="1200" dirty="0">
                <a:solidFill>
                  <a:schemeClr val="tx1"/>
                </a:solidFill>
                <a:effectLst/>
                <a:latin typeface="+mj-lt"/>
                <a:ea typeface="+mj-ea"/>
                <a:cs typeface="+mj-cs"/>
              </a:rPr>
              <a:t>Fotografía primaria</a:t>
            </a:r>
            <a:r>
              <a:rPr lang="en-US" sz="1800" kern="1200" dirty="0">
                <a:solidFill>
                  <a:schemeClr val="tx1"/>
                </a:solidFill>
                <a:latin typeface="+mj-lt"/>
                <a:ea typeface="+mj-ea"/>
                <a:cs typeface="+mj-cs"/>
              </a:rPr>
              <a:t> </a:t>
            </a:r>
            <a:br>
              <a:rPr lang="en-US" sz="1800" kern="1200" dirty="0">
                <a:solidFill>
                  <a:schemeClr val="tx1"/>
                </a:solidFill>
                <a:latin typeface="+mj-lt"/>
                <a:ea typeface="+mj-ea"/>
                <a:cs typeface="+mj-cs"/>
              </a:rPr>
            </a:br>
            <a:r>
              <a:rPr lang="en-US" sz="1800" b="1" i="0" u="none" strike="noStrike" kern="1200" dirty="0">
                <a:solidFill>
                  <a:schemeClr val="tx1"/>
                </a:solidFill>
                <a:effectLst/>
                <a:latin typeface="+mj-lt"/>
                <a:ea typeface="+mj-ea"/>
                <a:cs typeface="+mj-cs"/>
              </a:rPr>
              <a:t>Mi casa de geometría</a:t>
            </a:r>
            <a:r>
              <a:rPr lang="en-US" sz="1800" b="1" kern="1200" dirty="0">
                <a:solidFill>
                  <a:schemeClr val="tx1"/>
                </a:solidFill>
                <a:latin typeface="+mj-lt"/>
                <a:ea typeface="+mj-ea"/>
                <a:cs typeface="+mj-cs"/>
              </a:rPr>
              <a:t> </a:t>
            </a:r>
          </a:p>
        </p:txBody>
      </p:sp>
      <p:sp>
        <p:nvSpPr>
          <p:cNvPr id="4" name="Marcador de texto 3">
            <a:extLst>
              <a:ext uri="{FF2B5EF4-FFF2-40B4-BE49-F238E27FC236}">
                <a16:creationId xmlns:a16="http://schemas.microsoft.com/office/drawing/2014/main" id="{CACCAF3B-2526-4BE7-B6D6-8B7F1646AB11}"/>
              </a:ext>
            </a:extLst>
          </p:cNvPr>
          <p:cNvSpPr>
            <a:spLocks noGrp="1"/>
          </p:cNvSpPr>
          <p:nvPr>
            <p:ph type="body" sz="half" idx="2"/>
          </p:nvPr>
        </p:nvSpPr>
        <p:spPr>
          <a:xfrm>
            <a:off x="397990" y="2178212"/>
            <a:ext cx="4424266" cy="3677123"/>
          </a:xfrm>
        </p:spPr>
        <p:txBody>
          <a:bodyPr vert="horz" lIns="91440" tIns="45720" rIns="91440" bIns="45720" rtlCol="0" anchor="ctr">
            <a:normAutofit/>
          </a:bodyPr>
          <a:lstStyle/>
          <a:p>
            <a:r>
              <a:rPr lang="es-MX" sz="1800" dirty="0"/>
              <a:t>Fotografía tomada en el Congreso del Estado, Guanajuato Capital.</a:t>
            </a:r>
          </a:p>
          <a:p>
            <a:r>
              <a:rPr lang="es-MX" sz="1800" dirty="0"/>
              <a:t>En esta fotografía se visualiza una parte del majestuoso edificio del Congreso del Estado de Guanajuato situado entre cerros y montañas, el cual tiene una arquitectura claramente geométrica donde se pueden observar triángulos, cuadrados y rectángulos, asimismo se aprecian vértices, líneas, curvas y superficies y además dicho edificio se puede observar desde diferentes ángulos.</a:t>
            </a:r>
          </a:p>
        </p:txBody>
      </p:sp>
      <p:pic>
        <p:nvPicPr>
          <p:cNvPr id="3" name="Imagen 2"/>
          <p:cNvPicPr>
            <a:picLocks noChangeAspect="1"/>
          </p:cNvPicPr>
          <p:nvPr/>
        </p:nvPicPr>
        <p:blipFill>
          <a:blip r:embed="rId2"/>
          <a:stretch>
            <a:fillRect/>
          </a:stretch>
        </p:blipFill>
        <p:spPr>
          <a:xfrm>
            <a:off x="5274644" y="1029473"/>
            <a:ext cx="6160168" cy="4590509"/>
          </a:xfrm>
          <a:prstGeom prst="rect">
            <a:avLst/>
          </a:prstGeom>
        </p:spPr>
      </p:pic>
    </p:spTree>
    <p:extLst>
      <p:ext uri="{BB962C8B-B14F-4D97-AF65-F5344CB8AC3E}">
        <p14:creationId xmlns:p14="http://schemas.microsoft.com/office/powerpoint/2010/main" val="2296773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0F933D-A998-4C6B-9D0A-0424205A24B4}"/>
              </a:ext>
            </a:extLst>
          </p:cNvPr>
          <p:cNvSpPr>
            <a:spLocks noGrp="1"/>
          </p:cNvSpPr>
          <p:nvPr>
            <p:ph type="title"/>
          </p:nvPr>
        </p:nvSpPr>
        <p:spPr>
          <a:xfrm>
            <a:off x="400136" y="854690"/>
            <a:ext cx="3084209" cy="1035781"/>
          </a:xfrm>
        </p:spPr>
        <p:txBody>
          <a:bodyPr vert="horz" lIns="91440" tIns="45720" rIns="91440" bIns="45720" rtlCol="0" anchor="ctr">
            <a:noAutofit/>
          </a:bodyPr>
          <a:lstStyle/>
          <a:p>
            <a:pPr algn="ctr"/>
            <a:r>
              <a:rPr lang="en-US" sz="1600" i="0" u="none" strike="noStrike" kern="1200" dirty="0">
                <a:solidFill>
                  <a:schemeClr val="tx1"/>
                </a:solidFill>
                <a:effectLst/>
                <a:latin typeface="+mj-lt"/>
                <a:ea typeface="+mj-ea"/>
                <a:cs typeface="+mj-cs"/>
              </a:rPr>
              <a:t>Lidia Jolette Yepez Barrios</a:t>
            </a:r>
            <a:r>
              <a:rPr lang="en-US" sz="1600" kern="1200" dirty="0">
                <a:solidFill>
                  <a:schemeClr val="tx1"/>
                </a:solidFill>
                <a:latin typeface="+mj-lt"/>
                <a:ea typeface="+mj-ea"/>
                <a:cs typeface="+mj-cs"/>
              </a:rPr>
              <a:t> </a:t>
            </a:r>
            <a:br>
              <a:rPr lang="en-US" sz="1600" kern="1200" dirty="0">
                <a:solidFill>
                  <a:schemeClr val="tx1"/>
                </a:solidFill>
                <a:latin typeface="+mj-lt"/>
                <a:ea typeface="+mj-ea"/>
                <a:cs typeface="+mj-cs"/>
              </a:rPr>
            </a:br>
            <a:r>
              <a:rPr lang="en-US" sz="1600" i="0" u="none" strike="noStrike" kern="1200" dirty="0">
                <a:solidFill>
                  <a:schemeClr val="tx1"/>
                </a:solidFill>
                <a:effectLst/>
                <a:latin typeface="+mj-lt"/>
                <a:ea typeface="+mj-ea"/>
                <a:cs typeface="+mj-cs"/>
              </a:rPr>
              <a:t>León</a:t>
            </a:r>
            <a:r>
              <a:rPr lang="en-US" sz="1600" kern="1200" dirty="0">
                <a:solidFill>
                  <a:schemeClr val="tx1"/>
                </a:solidFill>
                <a:latin typeface="+mj-lt"/>
                <a:ea typeface="+mj-ea"/>
                <a:cs typeface="+mj-cs"/>
              </a:rPr>
              <a:t> </a:t>
            </a:r>
            <a:br>
              <a:rPr lang="en-US" sz="1600" kern="1200" dirty="0">
                <a:solidFill>
                  <a:schemeClr val="tx1"/>
                </a:solidFill>
                <a:latin typeface="+mj-lt"/>
                <a:ea typeface="+mj-ea"/>
                <a:cs typeface="+mj-cs"/>
              </a:rPr>
            </a:br>
            <a:r>
              <a:rPr lang="en-US" sz="1600" i="0" u="none" strike="noStrike" kern="1200" dirty="0">
                <a:solidFill>
                  <a:schemeClr val="tx1"/>
                </a:solidFill>
                <a:effectLst/>
                <a:latin typeface="+mj-lt"/>
                <a:ea typeface="+mj-ea"/>
                <a:cs typeface="+mj-cs"/>
              </a:rPr>
              <a:t>Fotografía secundaria</a:t>
            </a:r>
            <a:r>
              <a:rPr lang="en-US" sz="1600" kern="1200" dirty="0">
                <a:solidFill>
                  <a:schemeClr val="tx1"/>
                </a:solidFill>
                <a:latin typeface="+mj-lt"/>
                <a:ea typeface="+mj-ea"/>
                <a:cs typeface="+mj-cs"/>
              </a:rPr>
              <a:t> </a:t>
            </a:r>
            <a:br>
              <a:rPr lang="en-US" sz="1600" kern="1200" dirty="0">
                <a:solidFill>
                  <a:schemeClr val="tx1"/>
                </a:solidFill>
                <a:latin typeface="+mj-lt"/>
                <a:ea typeface="+mj-ea"/>
                <a:cs typeface="+mj-cs"/>
              </a:rPr>
            </a:br>
            <a:r>
              <a:rPr lang="en-US" sz="1600" b="1" i="0" u="none" strike="noStrike" kern="1200" dirty="0">
                <a:solidFill>
                  <a:schemeClr val="tx1"/>
                </a:solidFill>
                <a:effectLst/>
                <a:latin typeface="+mj-lt"/>
                <a:ea typeface="+mj-ea"/>
                <a:cs typeface="+mj-cs"/>
              </a:rPr>
              <a:t>Cuerpo Bicematico</a:t>
            </a:r>
            <a:endParaRPr lang="en-US" sz="1600" b="1" kern="1200" dirty="0">
              <a:solidFill>
                <a:schemeClr val="tx1"/>
              </a:solidFill>
              <a:latin typeface="+mj-lt"/>
              <a:ea typeface="+mj-ea"/>
              <a:cs typeface="+mj-cs"/>
            </a:endParaRPr>
          </a:p>
        </p:txBody>
      </p:sp>
      <p:sp>
        <p:nvSpPr>
          <p:cNvPr id="4" name="Marcador de texto 3">
            <a:extLst>
              <a:ext uri="{FF2B5EF4-FFF2-40B4-BE49-F238E27FC236}">
                <a16:creationId xmlns:a16="http://schemas.microsoft.com/office/drawing/2014/main" id="{71BBAA56-5216-4EF7-9149-3A39EB2C272A}"/>
              </a:ext>
            </a:extLst>
          </p:cNvPr>
          <p:cNvSpPr>
            <a:spLocks noGrp="1"/>
          </p:cNvSpPr>
          <p:nvPr>
            <p:ph type="body" sz="half" idx="2"/>
          </p:nvPr>
        </p:nvSpPr>
        <p:spPr>
          <a:xfrm>
            <a:off x="400137" y="2486220"/>
            <a:ext cx="4219990" cy="3677123"/>
          </a:xfrm>
        </p:spPr>
        <p:txBody>
          <a:bodyPr vert="horz" lIns="91440" tIns="45720" rIns="91440" bIns="45720" rtlCol="0" anchor="ctr">
            <a:normAutofit lnSpcReduction="10000"/>
          </a:bodyPr>
          <a:lstStyle/>
          <a:p>
            <a:r>
              <a:rPr lang="es-MX" sz="1700" dirty="0"/>
              <a:t>Blvd Vasco de Quiroga S/N, Colonia La Martinica. </a:t>
            </a:r>
          </a:p>
          <a:p>
            <a:r>
              <a:rPr lang="es-MX" sz="1700" dirty="0"/>
              <a:t>La relación que tiene es que en la estructura del teatro bicentenario tiene cuerpos geométricos, por ejemplo, el techo que es un prisma rectangular, el cuadro que sobresale es un prisma cuadrangular, el pilar también es un prisma rectangular y hasta el arbusto de la izquierda es un cuerpo, en este caso con forma de prisma rectangular. Y como son cuerpos geométricos tienen que tener aristas (son las líneas que conforman un cuerpo geométrico) y vértices (punto donde se conectan las aristas). Nos podemos fijar que todo lo que vemos puede ser un cuerpo matemático.</a:t>
            </a:r>
          </a:p>
          <a:p>
            <a:pPr indent="-228600">
              <a:buFont typeface="Arial" panose="020B0604020202020204" pitchFamily="34" charset="0"/>
              <a:buChar char="•"/>
            </a:pPr>
            <a:endParaRPr lang="en-US" sz="1700" dirty="0"/>
          </a:p>
        </p:txBody>
      </p:sp>
      <p:pic>
        <p:nvPicPr>
          <p:cNvPr id="3" name="Imagen 2"/>
          <p:cNvPicPr>
            <a:picLocks noChangeAspect="1"/>
          </p:cNvPicPr>
          <p:nvPr/>
        </p:nvPicPr>
        <p:blipFill>
          <a:blip r:embed="rId2"/>
          <a:stretch>
            <a:fillRect/>
          </a:stretch>
        </p:blipFill>
        <p:spPr>
          <a:xfrm>
            <a:off x="5076393" y="1087656"/>
            <a:ext cx="6365585" cy="4783756"/>
          </a:xfrm>
          <a:prstGeom prst="rect">
            <a:avLst/>
          </a:prstGeom>
        </p:spPr>
      </p:pic>
    </p:spTree>
    <p:extLst>
      <p:ext uri="{BB962C8B-B14F-4D97-AF65-F5344CB8AC3E}">
        <p14:creationId xmlns:p14="http://schemas.microsoft.com/office/powerpoint/2010/main" val="2107711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83D682-2534-4E5F-838C-7E32E857E0EB}"/>
              </a:ext>
            </a:extLst>
          </p:cNvPr>
          <p:cNvSpPr>
            <a:spLocks noGrp="1"/>
          </p:cNvSpPr>
          <p:nvPr>
            <p:ph type="title"/>
          </p:nvPr>
        </p:nvSpPr>
        <p:spPr>
          <a:xfrm>
            <a:off x="610494" y="987425"/>
            <a:ext cx="3027855" cy="1087382"/>
          </a:xfrm>
        </p:spPr>
        <p:txBody>
          <a:bodyPr vert="horz" lIns="91440" tIns="45720" rIns="91440" bIns="45720" rtlCol="0" anchor="ctr">
            <a:noAutofit/>
          </a:bodyPr>
          <a:lstStyle/>
          <a:p>
            <a:pPr algn="ctr"/>
            <a:r>
              <a:rPr lang="en-US" sz="1600" b="0" i="0" u="none" strike="noStrike" kern="1200" dirty="0">
                <a:solidFill>
                  <a:schemeClr val="tx1"/>
                </a:solidFill>
                <a:effectLst/>
                <a:latin typeface="+mj-lt"/>
                <a:ea typeface="+mj-ea"/>
                <a:cs typeface="+mj-cs"/>
              </a:rPr>
              <a:t>Maria Fernanda Noé Pérez</a:t>
            </a:r>
            <a:r>
              <a:rPr lang="en-US" sz="1600" kern="1200" dirty="0">
                <a:solidFill>
                  <a:schemeClr val="tx1"/>
                </a:solidFill>
                <a:latin typeface="+mj-lt"/>
                <a:ea typeface="+mj-ea"/>
                <a:cs typeface="+mj-cs"/>
              </a:rPr>
              <a:t> </a:t>
            </a:r>
            <a:br>
              <a:rPr lang="en-US" sz="1600" kern="1200" dirty="0">
                <a:solidFill>
                  <a:schemeClr val="tx1"/>
                </a:solidFill>
                <a:latin typeface="+mj-lt"/>
                <a:ea typeface="+mj-ea"/>
                <a:cs typeface="+mj-cs"/>
              </a:rPr>
            </a:br>
            <a:r>
              <a:rPr lang="en-US" sz="1600" b="0" i="0" u="none" strike="noStrike" kern="1200" dirty="0">
                <a:solidFill>
                  <a:schemeClr val="tx1"/>
                </a:solidFill>
                <a:effectLst/>
                <a:latin typeface="+mj-lt"/>
                <a:ea typeface="+mj-ea"/>
                <a:cs typeface="+mj-cs"/>
              </a:rPr>
              <a:t>León</a:t>
            </a:r>
            <a:r>
              <a:rPr lang="en-US" sz="1600" kern="1200" dirty="0">
                <a:solidFill>
                  <a:schemeClr val="tx1"/>
                </a:solidFill>
                <a:latin typeface="+mj-lt"/>
                <a:ea typeface="+mj-ea"/>
                <a:cs typeface="+mj-cs"/>
              </a:rPr>
              <a:t> </a:t>
            </a:r>
            <a:br>
              <a:rPr lang="en-US" sz="1600" kern="1200" dirty="0">
                <a:solidFill>
                  <a:schemeClr val="tx1"/>
                </a:solidFill>
                <a:latin typeface="+mj-lt"/>
                <a:ea typeface="+mj-ea"/>
                <a:cs typeface="+mj-cs"/>
              </a:rPr>
            </a:br>
            <a:r>
              <a:rPr lang="en-US" sz="1600" b="0" i="0" u="none" strike="noStrike" kern="1200" dirty="0">
                <a:solidFill>
                  <a:schemeClr val="tx1"/>
                </a:solidFill>
                <a:effectLst/>
                <a:latin typeface="+mj-lt"/>
                <a:ea typeface="+mj-ea"/>
                <a:cs typeface="+mj-cs"/>
              </a:rPr>
              <a:t>Fotografía secundaria</a:t>
            </a:r>
            <a:r>
              <a:rPr lang="en-US" sz="1600" kern="1200" dirty="0">
                <a:solidFill>
                  <a:schemeClr val="tx1"/>
                </a:solidFill>
                <a:latin typeface="+mj-lt"/>
                <a:ea typeface="+mj-ea"/>
                <a:cs typeface="+mj-cs"/>
              </a:rPr>
              <a:t> </a:t>
            </a:r>
            <a:br>
              <a:rPr lang="en-US" sz="1600" kern="1200" dirty="0">
                <a:solidFill>
                  <a:schemeClr val="tx1"/>
                </a:solidFill>
                <a:latin typeface="+mj-lt"/>
                <a:ea typeface="+mj-ea"/>
                <a:cs typeface="+mj-cs"/>
              </a:rPr>
            </a:br>
            <a:r>
              <a:rPr lang="en-US" sz="1600" b="1" i="0" u="none" strike="noStrike" kern="1200" dirty="0">
                <a:solidFill>
                  <a:schemeClr val="tx1"/>
                </a:solidFill>
                <a:effectLst/>
                <a:latin typeface="+mj-lt"/>
                <a:ea typeface="+mj-ea"/>
                <a:cs typeface="+mj-cs"/>
              </a:rPr>
              <a:t>El eco de la parábola</a:t>
            </a:r>
            <a:r>
              <a:rPr lang="en-US" sz="1600" b="1" kern="1200" dirty="0">
                <a:solidFill>
                  <a:schemeClr val="tx1"/>
                </a:solidFill>
                <a:latin typeface="+mj-lt"/>
                <a:ea typeface="+mj-ea"/>
                <a:cs typeface="+mj-cs"/>
              </a:rPr>
              <a:t> </a:t>
            </a:r>
          </a:p>
        </p:txBody>
      </p:sp>
      <p:sp>
        <p:nvSpPr>
          <p:cNvPr id="4" name="Marcador de texto 3">
            <a:extLst>
              <a:ext uri="{FF2B5EF4-FFF2-40B4-BE49-F238E27FC236}">
                <a16:creationId xmlns:a16="http://schemas.microsoft.com/office/drawing/2014/main" id="{152B109C-D62C-464A-8F5D-30667D480B71}"/>
              </a:ext>
            </a:extLst>
          </p:cNvPr>
          <p:cNvSpPr>
            <a:spLocks noGrp="1"/>
          </p:cNvSpPr>
          <p:nvPr>
            <p:ph type="body" sz="half" idx="2"/>
          </p:nvPr>
        </p:nvSpPr>
        <p:spPr>
          <a:xfrm>
            <a:off x="519766" y="2755728"/>
            <a:ext cx="4129238" cy="3596210"/>
          </a:xfrm>
        </p:spPr>
        <p:txBody>
          <a:bodyPr vert="horz" lIns="91440" tIns="45720" rIns="91440" bIns="45720" rtlCol="0" anchor="ctr">
            <a:normAutofit/>
          </a:bodyPr>
          <a:lstStyle/>
          <a:p>
            <a:r>
              <a:rPr lang="es-MX" sz="1800" dirty="0"/>
              <a:t>Lugar donde se tomó la fotografía: Iglesia de la Divina Providencia en la ciudad de León, Gto.</a:t>
            </a:r>
          </a:p>
          <a:p>
            <a:r>
              <a:rPr lang="es-MX" sz="1800" dirty="0"/>
              <a:t>Las parábolas pueden ser empleadas tanto en objetos físicos como en la arquitectura. En la arquitectura las parábolas funcionan para dar un mayor soporte y estabilidad y en algunos casos para incrementar el sonido en diferentes construcciones, por ejemplo en la iglesia donde la parábola funciona como un eco para que se escuche más fuerte y en todo el lugar.</a:t>
            </a:r>
          </a:p>
          <a:p>
            <a:pPr indent="-228600">
              <a:buFont typeface="Arial" panose="020B0604020202020204" pitchFamily="34" charset="0"/>
              <a:buChar char="•"/>
            </a:pPr>
            <a:endParaRPr lang="en-US" sz="1800" dirty="0"/>
          </a:p>
        </p:txBody>
      </p:sp>
      <p:pic>
        <p:nvPicPr>
          <p:cNvPr id="3" name="Imagen 2"/>
          <p:cNvPicPr>
            <a:picLocks noChangeAspect="1"/>
          </p:cNvPicPr>
          <p:nvPr/>
        </p:nvPicPr>
        <p:blipFill>
          <a:blip r:embed="rId2"/>
          <a:stretch>
            <a:fillRect/>
          </a:stretch>
        </p:blipFill>
        <p:spPr>
          <a:xfrm>
            <a:off x="5912914" y="188380"/>
            <a:ext cx="4755292" cy="6346486"/>
          </a:xfrm>
          <a:prstGeom prst="rect">
            <a:avLst/>
          </a:prstGeom>
        </p:spPr>
      </p:pic>
    </p:spTree>
    <p:extLst>
      <p:ext uri="{BB962C8B-B14F-4D97-AF65-F5344CB8AC3E}">
        <p14:creationId xmlns:p14="http://schemas.microsoft.com/office/powerpoint/2010/main" val="3540626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6021B-C914-4EFF-B407-F56F8696D812}"/>
              </a:ext>
            </a:extLst>
          </p:cNvPr>
          <p:cNvSpPr>
            <a:spLocks noGrp="1"/>
          </p:cNvSpPr>
          <p:nvPr>
            <p:ph type="title"/>
          </p:nvPr>
        </p:nvSpPr>
        <p:spPr>
          <a:xfrm>
            <a:off x="379489" y="950942"/>
            <a:ext cx="3595746" cy="1035781"/>
          </a:xfrm>
        </p:spPr>
        <p:txBody>
          <a:bodyPr vert="horz" lIns="91440" tIns="45720" rIns="91440" bIns="45720" rtlCol="0" anchor="ctr">
            <a:normAutofit/>
          </a:bodyPr>
          <a:lstStyle/>
          <a:p>
            <a:pPr algn="ctr"/>
            <a:r>
              <a:rPr lang="en-US" sz="1200" b="0" i="0" u="none" strike="noStrike" kern="1200" dirty="0">
                <a:solidFill>
                  <a:schemeClr val="tx1"/>
                </a:solidFill>
                <a:effectLst/>
                <a:latin typeface="+mj-lt"/>
                <a:ea typeface="+mj-ea"/>
                <a:cs typeface="+mj-cs"/>
              </a:rPr>
              <a:t>Jonathan Salvador Luna Gómez</a:t>
            </a:r>
            <a:r>
              <a:rPr lang="en-US" sz="1200" kern="1200" dirty="0">
                <a:solidFill>
                  <a:schemeClr val="tx1"/>
                </a:solidFill>
                <a:latin typeface="+mj-lt"/>
                <a:ea typeface="+mj-ea"/>
                <a:cs typeface="+mj-cs"/>
              </a:rPr>
              <a:t> </a:t>
            </a:r>
            <a:br>
              <a:rPr lang="en-US" sz="1200" kern="1200" dirty="0">
                <a:solidFill>
                  <a:schemeClr val="tx1"/>
                </a:solidFill>
                <a:latin typeface="+mj-lt"/>
                <a:ea typeface="+mj-ea"/>
                <a:cs typeface="+mj-cs"/>
              </a:rPr>
            </a:br>
            <a:r>
              <a:rPr lang="en-US" sz="1200" b="0" i="0" u="none" strike="noStrike" kern="1200" dirty="0">
                <a:solidFill>
                  <a:schemeClr val="tx1"/>
                </a:solidFill>
                <a:effectLst/>
                <a:latin typeface="+mj-lt"/>
                <a:ea typeface="+mj-ea"/>
                <a:cs typeface="+mj-cs"/>
              </a:rPr>
              <a:t>León</a:t>
            </a:r>
            <a:r>
              <a:rPr lang="en-US" sz="1200" kern="1200" dirty="0">
                <a:solidFill>
                  <a:schemeClr val="tx1"/>
                </a:solidFill>
                <a:latin typeface="+mj-lt"/>
                <a:ea typeface="+mj-ea"/>
                <a:cs typeface="+mj-cs"/>
              </a:rPr>
              <a:t> </a:t>
            </a:r>
            <a:br>
              <a:rPr lang="en-US" sz="1200" kern="1200" dirty="0">
                <a:solidFill>
                  <a:schemeClr val="tx1"/>
                </a:solidFill>
                <a:latin typeface="+mj-lt"/>
                <a:ea typeface="+mj-ea"/>
                <a:cs typeface="+mj-cs"/>
              </a:rPr>
            </a:br>
            <a:r>
              <a:rPr lang="en-US" sz="1200" b="0" i="0" u="none" strike="noStrike" kern="1200" dirty="0">
                <a:solidFill>
                  <a:schemeClr val="tx1"/>
                </a:solidFill>
                <a:effectLst/>
                <a:latin typeface="+mj-lt"/>
                <a:ea typeface="+mj-ea"/>
                <a:cs typeface="+mj-cs"/>
              </a:rPr>
              <a:t>Fotografía secundaria</a:t>
            </a:r>
            <a:r>
              <a:rPr lang="en-US" sz="1200" kern="1200" dirty="0">
                <a:solidFill>
                  <a:schemeClr val="tx1"/>
                </a:solidFill>
                <a:latin typeface="+mj-lt"/>
                <a:ea typeface="+mj-ea"/>
                <a:cs typeface="+mj-cs"/>
              </a:rPr>
              <a:t> </a:t>
            </a:r>
            <a:br>
              <a:rPr lang="en-US" sz="1200" kern="1200" dirty="0">
                <a:solidFill>
                  <a:schemeClr val="tx1"/>
                </a:solidFill>
                <a:latin typeface="+mj-lt"/>
                <a:ea typeface="+mj-ea"/>
                <a:cs typeface="+mj-cs"/>
              </a:rPr>
            </a:br>
            <a:r>
              <a:rPr lang="en-US" sz="1200" b="1" i="0" u="none" strike="noStrike" kern="1200" dirty="0">
                <a:solidFill>
                  <a:schemeClr val="tx1"/>
                </a:solidFill>
                <a:effectLst/>
                <a:latin typeface="+mj-lt"/>
                <a:ea typeface="+mj-ea"/>
                <a:cs typeface="+mj-cs"/>
              </a:rPr>
              <a:t>Paseo por las matemáticas</a:t>
            </a:r>
            <a:r>
              <a:rPr lang="en-US" sz="1200" b="1" kern="1200" dirty="0">
                <a:solidFill>
                  <a:schemeClr val="tx1"/>
                </a:solidFill>
                <a:latin typeface="+mj-lt"/>
                <a:ea typeface="+mj-ea"/>
                <a:cs typeface="+mj-cs"/>
              </a:rPr>
              <a:t> </a:t>
            </a:r>
          </a:p>
        </p:txBody>
      </p:sp>
      <p:sp>
        <p:nvSpPr>
          <p:cNvPr id="4" name="Marcador de texto 3">
            <a:extLst>
              <a:ext uri="{FF2B5EF4-FFF2-40B4-BE49-F238E27FC236}">
                <a16:creationId xmlns:a16="http://schemas.microsoft.com/office/drawing/2014/main" id="{46D2893E-FC9E-49F5-8FDF-8F594D5A91AC}"/>
              </a:ext>
            </a:extLst>
          </p:cNvPr>
          <p:cNvSpPr>
            <a:spLocks noGrp="1"/>
          </p:cNvSpPr>
          <p:nvPr>
            <p:ph type="body" sz="half" idx="2"/>
          </p:nvPr>
        </p:nvSpPr>
        <p:spPr>
          <a:xfrm>
            <a:off x="195859" y="2524721"/>
            <a:ext cx="4655274" cy="3677123"/>
          </a:xfrm>
        </p:spPr>
        <p:txBody>
          <a:bodyPr vert="horz" lIns="91440" tIns="45720" rIns="91440" bIns="45720" rtlCol="0" anchor="ctr">
            <a:normAutofit/>
          </a:bodyPr>
          <a:lstStyle/>
          <a:p>
            <a:r>
              <a:rPr lang="en-US" sz="1500" dirty="0"/>
              <a:t>En esta imagen podemos apreciar dos prismas rectangulares en los costados y dos prismas circulares en el medio, en la parte superior a un lado de las letras apreciamos cuatro rectángulos de cada lado y un ovalo en medio de las palabras “La” y “Castellanas”. Para sacar el volumen de un prisma rectangular se debe tomar las medidas de lo ancho, de la base y de la altura estás se deben multiplicar así:</a:t>
            </a:r>
          </a:p>
          <a:p>
            <a:r>
              <a:rPr lang="en-US" sz="1500" dirty="0"/>
              <a:t>Volumen=ancho x base x </a:t>
            </a:r>
            <a:r>
              <a:rPr lang="en-US" sz="1500" dirty="0" err="1"/>
              <a:t>altura</a:t>
            </a:r>
            <a:r>
              <a:rPr lang="en-US" sz="1500" dirty="0"/>
              <a:t> (a•b•h).</a:t>
            </a:r>
          </a:p>
          <a:p>
            <a:r>
              <a:rPr lang="en-US" sz="1500" dirty="0"/>
              <a:t>Para sacar el área de un rectángulo es área =base x altura(b•h)</a:t>
            </a:r>
          </a:p>
          <a:p>
            <a:r>
              <a:rPr lang="en-US" sz="1500" dirty="0"/>
              <a:t>Para sacar el área de un ovalo es área=radio 1 x radio 2 x pi(r1•r2•3.1416)</a:t>
            </a:r>
          </a:p>
          <a:p>
            <a:pPr indent="-228600">
              <a:buFont typeface="Arial" panose="020B0604020202020204" pitchFamily="34" charset="0"/>
              <a:buChar char="•"/>
            </a:pPr>
            <a:endParaRPr lang="en-US" sz="1500" dirty="0"/>
          </a:p>
        </p:txBody>
      </p:sp>
      <p:pic>
        <p:nvPicPr>
          <p:cNvPr id="6" name="Imagen 5"/>
          <p:cNvPicPr>
            <a:picLocks noChangeAspect="1"/>
          </p:cNvPicPr>
          <p:nvPr/>
        </p:nvPicPr>
        <p:blipFill>
          <a:blip r:embed="rId2"/>
          <a:stretch>
            <a:fillRect/>
          </a:stretch>
        </p:blipFill>
        <p:spPr>
          <a:xfrm>
            <a:off x="5231543" y="1251284"/>
            <a:ext cx="6661449" cy="5037187"/>
          </a:xfrm>
          <a:prstGeom prst="rect">
            <a:avLst/>
          </a:prstGeom>
        </p:spPr>
      </p:pic>
    </p:spTree>
    <p:extLst>
      <p:ext uri="{BB962C8B-B14F-4D97-AF65-F5344CB8AC3E}">
        <p14:creationId xmlns:p14="http://schemas.microsoft.com/office/powerpoint/2010/main" val="2044419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D86E06-7AC6-4C12-AA6C-048A6F521260}"/>
              </a:ext>
            </a:extLst>
          </p:cNvPr>
          <p:cNvSpPr>
            <a:spLocks noGrp="1"/>
          </p:cNvSpPr>
          <p:nvPr>
            <p:ph type="title"/>
          </p:nvPr>
        </p:nvSpPr>
        <p:spPr>
          <a:xfrm>
            <a:off x="668014" y="2313830"/>
            <a:ext cx="10515600" cy="1325563"/>
          </a:xfrm>
        </p:spPr>
        <p:txBody>
          <a:bodyPr/>
          <a:lstStyle/>
          <a:p>
            <a:pPr algn="ctr"/>
            <a:r>
              <a:rPr lang="es-ES" dirty="0"/>
              <a:t>Mención honorífica</a:t>
            </a:r>
            <a:endParaRPr lang="es-MX" dirty="0"/>
          </a:p>
        </p:txBody>
      </p:sp>
    </p:spTree>
    <p:extLst>
      <p:ext uri="{BB962C8B-B14F-4D97-AF65-F5344CB8AC3E}">
        <p14:creationId xmlns:p14="http://schemas.microsoft.com/office/powerpoint/2010/main" val="663627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A41FDC-15C1-45C6-A9B0-30BB76E8ECBE}"/>
              </a:ext>
            </a:extLst>
          </p:cNvPr>
          <p:cNvSpPr>
            <a:spLocks noGrp="1"/>
          </p:cNvSpPr>
          <p:nvPr>
            <p:ph type="title"/>
          </p:nvPr>
        </p:nvSpPr>
        <p:spPr>
          <a:xfrm>
            <a:off x="479229" y="893192"/>
            <a:ext cx="2941228" cy="1035781"/>
          </a:xfrm>
        </p:spPr>
        <p:txBody>
          <a:bodyPr vert="horz" lIns="91440" tIns="45720" rIns="91440" bIns="45720" rtlCol="0" anchor="ctr">
            <a:noAutofit/>
          </a:bodyPr>
          <a:lstStyle/>
          <a:p>
            <a:pPr algn="ctr"/>
            <a:r>
              <a:rPr lang="en-US" sz="1600" b="0" i="0" u="none" strike="noStrike" dirty="0">
                <a:effectLst/>
              </a:rPr>
              <a:t>Dana Paola Sánchez Alonso</a:t>
            </a:r>
            <a:r>
              <a:rPr lang="en-US" sz="1600" dirty="0"/>
              <a:t> </a:t>
            </a:r>
            <a:br>
              <a:rPr lang="en-US" sz="1600" dirty="0"/>
            </a:br>
            <a:r>
              <a:rPr lang="en-US" sz="1600" b="0" i="0" u="none" strike="noStrike" dirty="0">
                <a:effectLst/>
              </a:rPr>
              <a:t>León</a:t>
            </a:r>
            <a:r>
              <a:rPr lang="en-US" sz="1600" dirty="0"/>
              <a:t> </a:t>
            </a:r>
            <a:br>
              <a:rPr lang="en-US" sz="1600" dirty="0"/>
            </a:br>
            <a:r>
              <a:rPr lang="en-US" sz="1600" b="0" i="0" u="none" strike="noStrike" dirty="0">
                <a:effectLst/>
              </a:rPr>
              <a:t>Dibujo secundaria</a:t>
            </a:r>
            <a:r>
              <a:rPr lang="en-US" sz="1600" dirty="0"/>
              <a:t> </a:t>
            </a:r>
            <a:br>
              <a:rPr lang="en-US" sz="1600" dirty="0"/>
            </a:br>
            <a:r>
              <a:rPr lang="en-US" sz="1600" b="1" i="0" u="none" strike="noStrike" dirty="0">
                <a:effectLst/>
              </a:rPr>
              <a:t>Ángulos entre el paisaje</a:t>
            </a:r>
            <a:r>
              <a:rPr lang="en-US" sz="1600" b="1" dirty="0"/>
              <a:t> </a:t>
            </a:r>
          </a:p>
        </p:txBody>
      </p:sp>
      <p:pic>
        <p:nvPicPr>
          <p:cNvPr id="5" name="Marcador de contenido 4">
            <a:extLst>
              <a:ext uri="{FF2B5EF4-FFF2-40B4-BE49-F238E27FC236}">
                <a16:creationId xmlns:a16="http://schemas.microsoft.com/office/drawing/2014/main" id="{63037C92-5043-4B90-A396-09CC8BD94FD7}"/>
              </a:ext>
            </a:extLst>
          </p:cNvPr>
          <p:cNvPicPr>
            <a:picLocks noGrp="1" noChangeAspect="1"/>
          </p:cNvPicPr>
          <p:nvPr>
            <p:ph idx="1"/>
          </p:nvPr>
        </p:nvPicPr>
        <p:blipFill rotWithShape="1">
          <a:blip r:embed="rId2"/>
          <a:srcRect l="-24" r="113" b="-2"/>
          <a:stretch/>
        </p:blipFill>
        <p:spPr>
          <a:xfrm>
            <a:off x="5399773" y="1027946"/>
            <a:ext cx="6429677" cy="4858805"/>
          </a:xfrm>
          <a:prstGeom prst="rect">
            <a:avLst/>
          </a:prstGeom>
        </p:spPr>
      </p:pic>
      <p:sp>
        <p:nvSpPr>
          <p:cNvPr id="4" name="Marcador de texto 3">
            <a:extLst>
              <a:ext uri="{FF2B5EF4-FFF2-40B4-BE49-F238E27FC236}">
                <a16:creationId xmlns:a16="http://schemas.microsoft.com/office/drawing/2014/main" id="{6063F0BF-8B16-45DE-9E73-8DE66A201D05}"/>
              </a:ext>
            </a:extLst>
          </p:cNvPr>
          <p:cNvSpPr>
            <a:spLocks noGrp="1"/>
          </p:cNvSpPr>
          <p:nvPr>
            <p:ph type="body" sz="half" idx="2"/>
          </p:nvPr>
        </p:nvSpPr>
        <p:spPr>
          <a:xfrm>
            <a:off x="267837" y="2233061"/>
            <a:ext cx="4775801" cy="3907857"/>
          </a:xfrm>
        </p:spPr>
        <p:txBody>
          <a:bodyPr vert="horz" lIns="91440" tIns="45720" rIns="91440" bIns="45720" rtlCol="0" anchor="ctr">
            <a:normAutofit/>
          </a:bodyPr>
          <a:lstStyle/>
          <a:p>
            <a:r>
              <a:rPr lang="es-MX" sz="1800" dirty="0"/>
              <a:t>Tal como muestra el título, en el dibujo se representan los ángulos escondidos, por así decirlo, entre el paisaje de las vías del tren; los ángulos siempre los podremos encontrar en un sinfín de lugares y objetos y que mejor para mostrarlo que un paisaje donde todas las líneas se reúnan en un mismo lugar, lo cual nos da como resultado ángulos que van desde 15°grados hasta 360°grados si observamos con atención, tal es el caso del sol que cumple con la función de representar una circunferencia en todo su esplendor representando los 360°grados.</a:t>
            </a:r>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1091100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A3EBBF-374C-4308-A72B-3EF9BF13C82F}"/>
              </a:ext>
            </a:extLst>
          </p:cNvPr>
          <p:cNvSpPr>
            <a:spLocks noGrp="1"/>
          </p:cNvSpPr>
          <p:nvPr>
            <p:ph type="title"/>
          </p:nvPr>
        </p:nvSpPr>
        <p:spPr>
          <a:xfrm>
            <a:off x="783749" y="970193"/>
            <a:ext cx="3499493" cy="1035781"/>
          </a:xfrm>
        </p:spPr>
        <p:txBody>
          <a:bodyPr vert="horz" lIns="91440" tIns="45720" rIns="91440" bIns="45720" rtlCol="0" anchor="ctr">
            <a:normAutofit/>
          </a:bodyPr>
          <a:lstStyle/>
          <a:p>
            <a:pPr algn="ctr"/>
            <a:r>
              <a:rPr lang="en-US" sz="1200" b="0" i="0" u="none" strike="noStrike" dirty="0">
                <a:effectLst/>
              </a:rPr>
              <a:t>José Alejandro García Granados</a:t>
            </a:r>
            <a:r>
              <a:rPr lang="en-US" sz="1200" dirty="0"/>
              <a:t> </a:t>
            </a:r>
            <a:br>
              <a:rPr lang="en-US" sz="1200" dirty="0"/>
            </a:br>
            <a:r>
              <a:rPr lang="en-US" sz="1200" b="0" i="0" u="none" strike="noStrike" dirty="0">
                <a:effectLst/>
              </a:rPr>
              <a:t>Guanajuato</a:t>
            </a:r>
            <a:r>
              <a:rPr lang="en-US" sz="1200" dirty="0"/>
              <a:t> </a:t>
            </a:r>
            <a:br>
              <a:rPr lang="en-US" sz="1200" dirty="0"/>
            </a:br>
            <a:r>
              <a:rPr lang="en-US" sz="1200" b="0" i="0" u="none" strike="noStrike" dirty="0">
                <a:effectLst/>
              </a:rPr>
              <a:t>Dibujo primaria</a:t>
            </a:r>
            <a:r>
              <a:rPr lang="en-US" sz="1200" dirty="0"/>
              <a:t> </a:t>
            </a:r>
            <a:br>
              <a:rPr lang="en-US" sz="1200" dirty="0"/>
            </a:br>
            <a:r>
              <a:rPr lang="en-US" sz="1200" b="1" i="0" u="none" strike="noStrike" dirty="0">
                <a:effectLst/>
              </a:rPr>
              <a:t>Las figuras, formas y colores de mi tierra</a:t>
            </a:r>
            <a:r>
              <a:rPr lang="en-US" sz="1200" b="1" dirty="0"/>
              <a:t> </a:t>
            </a:r>
            <a:endParaRPr lang="en-US" sz="1200" dirty="0"/>
          </a:p>
        </p:txBody>
      </p:sp>
      <p:pic>
        <p:nvPicPr>
          <p:cNvPr id="5" name="Marcador de contenido 4" descr="Un dibujo de un pizarrón blanco&#10;&#10;Descripción generada automáticamente con confianza baja">
            <a:extLst>
              <a:ext uri="{FF2B5EF4-FFF2-40B4-BE49-F238E27FC236}">
                <a16:creationId xmlns:a16="http://schemas.microsoft.com/office/drawing/2014/main" id="{74E0EAE1-5A31-43A5-B0BE-E232F4D85ACA}"/>
              </a:ext>
            </a:extLst>
          </p:cNvPr>
          <p:cNvPicPr>
            <a:picLocks noGrp="1" noChangeAspect="1"/>
          </p:cNvPicPr>
          <p:nvPr>
            <p:ph idx="1"/>
          </p:nvPr>
        </p:nvPicPr>
        <p:blipFill rotWithShape="1">
          <a:blip r:embed="rId2"/>
          <a:srcRect l="1583" t="2380" r="5031" b="2458"/>
          <a:stretch/>
        </p:blipFill>
        <p:spPr>
          <a:xfrm>
            <a:off x="5467149" y="1645920"/>
            <a:ext cx="5787481" cy="4408371"/>
          </a:xfrm>
          <a:prstGeom prst="rect">
            <a:avLst/>
          </a:prstGeom>
        </p:spPr>
      </p:pic>
      <p:sp>
        <p:nvSpPr>
          <p:cNvPr id="4" name="Marcador de texto 3">
            <a:extLst>
              <a:ext uri="{FF2B5EF4-FFF2-40B4-BE49-F238E27FC236}">
                <a16:creationId xmlns:a16="http://schemas.microsoft.com/office/drawing/2014/main" id="{1389FD68-CE8C-4F14-828B-DF2D305823F9}"/>
              </a:ext>
            </a:extLst>
          </p:cNvPr>
          <p:cNvSpPr>
            <a:spLocks noGrp="1"/>
          </p:cNvSpPr>
          <p:nvPr>
            <p:ph type="body" sz="half" idx="2"/>
          </p:nvPr>
        </p:nvSpPr>
        <p:spPr>
          <a:xfrm>
            <a:off x="866275" y="2524721"/>
            <a:ext cx="3570971" cy="3677123"/>
          </a:xfrm>
        </p:spPr>
        <p:txBody>
          <a:bodyPr vert="horz" lIns="91440" tIns="45720" rIns="91440" bIns="45720" rtlCol="0" anchor="ctr">
            <a:normAutofit lnSpcReduction="10000"/>
          </a:bodyPr>
          <a:lstStyle/>
          <a:p>
            <a:r>
              <a:rPr lang="en-US" sz="1500" dirty="0"/>
              <a:t>Se dibujó una vista del centro de Guanajuato capital donde se captan múltiples figuras geométricas como son las casas y construcciones que se encuentran alrededor del icónico mercado Hidalgo, que con su torre y reloj muestran los números que marcan las horas del tiempo.</a:t>
            </a:r>
          </a:p>
          <a:p>
            <a:r>
              <a:rPr lang="en-US" sz="1500" dirty="0"/>
              <a:t>Asimismo se encuadra dicho dibujo con la religiosidad e historia como son la iglesia de belén con sus formas cónicas y la emblemática Alhóndiga de Granaditas asemejando un prisma rectangular, adornando el cielo con círculos nubosos llenos de alegría.</a:t>
            </a:r>
          </a:p>
          <a:p>
            <a:r>
              <a:rPr lang="en-US" sz="1500" dirty="0"/>
              <a:t>Todas estas figuras y formas fusionadas, conforman un colorido retrato de Guanajuato a través del tiempo y espacio</a:t>
            </a:r>
          </a:p>
        </p:txBody>
      </p:sp>
    </p:spTree>
    <p:extLst>
      <p:ext uri="{BB962C8B-B14F-4D97-AF65-F5344CB8AC3E}">
        <p14:creationId xmlns:p14="http://schemas.microsoft.com/office/powerpoint/2010/main" val="3953392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E583B2-960D-402F-863E-D0662695F7F7}"/>
              </a:ext>
            </a:extLst>
          </p:cNvPr>
          <p:cNvSpPr>
            <a:spLocks noGrp="1"/>
          </p:cNvSpPr>
          <p:nvPr>
            <p:ph type="title"/>
          </p:nvPr>
        </p:nvSpPr>
        <p:spPr>
          <a:xfrm>
            <a:off x="263984" y="864315"/>
            <a:ext cx="3345489" cy="1035781"/>
          </a:xfrm>
        </p:spPr>
        <p:txBody>
          <a:bodyPr vert="horz" lIns="91440" tIns="45720" rIns="91440" bIns="45720" rtlCol="0" anchor="ctr">
            <a:noAutofit/>
          </a:bodyPr>
          <a:lstStyle/>
          <a:p>
            <a:pPr algn="ctr"/>
            <a:r>
              <a:rPr lang="en-US" sz="1600" b="0" i="0" u="none" strike="noStrike" dirty="0">
                <a:effectLst/>
              </a:rPr>
              <a:t>Karol Atziri Mendoza</a:t>
            </a:r>
            <a:r>
              <a:rPr lang="en-US" sz="1600" dirty="0"/>
              <a:t> </a:t>
            </a:r>
            <a:br>
              <a:rPr lang="en-US" sz="1600" dirty="0"/>
            </a:br>
            <a:r>
              <a:rPr lang="en-US" sz="1600" b="0" i="0" u="none" strike="noStrike" dirty="0">
                <a:effectLst/>
              </a:rPr>
              <a:t>Santa Cruz de Juventino Rosas</a:t>
            </a:r>
            <a:r>
              <a:rPr lang="en-US" sz="1600" dirty="0"/>
              <a:t> </a:t>
            </a:r>
            <a:br>
              <a:rPr lang="en-US" sz="1600" dirty="0"/>
            </a:br>
            <a:r>
              <a:rPr lang="en-US" sz="1600" b="0" i="0" u="none" strike="noStrike" dirty="0">
                <a:effectLst/>
              </a:rPr>
              <a:t>Dibujo secundaria</a:t>
            </a:r>
            <a:r>
              <a:rPr lang="en-US" sz="1600" dirty="0"/>
              <a:t> </a:t>
            </a:r>
            <a:br>
              <a:rPr lang="en-US" sz="1600" dirty="0"/>
            </a:br>
            <a:r>
              <a:rPr lang="en-US" sz="1600" b="1" i="0" u="none" strike="noStrike" dirty="0">
                <a:effectLst/>
              </a:rPr>
              <a:t>“ + - “</a:t>
            </a:r>
            <a:r>
              <a:rPr lang="en-US" sz="1600" b="1" dirty="0"/>
              <a:t> </a:t>
            </a:r>
          </a:p>
        </p:txBody>
      </p:sp>
      <p:sp>
        <p:nvSpPr>
          <p:cNvPr id="4" name="Marcador de texto 3">
            <a:extLst>
              <a:ext uri="{FF2B5EF4-FFF2-40B4-BE49-F238E27FC236}">
                <a16:creationId xmlns:a16="http://schemas.microsoft.com/office/drawing/2014/main" id="{4D29B688-12C5-48B1-B509-783205807E87}"/>
              </a:ext>
            </a:extLst>
          </p:cNvPr>
          <p:cNvSpPr>
            <a:spLocks noGrp="1"/>
          </p:cNvSpPr>
          <p:nvPr>
            <p:ph type="body" sz="half" idx="2"/>
          </p:nvPr>
        </p:nvSpPr>
        <p:spPr>
          <a:xfrm>
            <a:off x="263984" y="2380342"/>
            <a:ext cx="5018249" cy="3677123"/>
          </a:xfrm>
        </p:spPr>
        <p:txBody>
          <a:bodyPr vert="horz" lIns="91440" tIns="45720" rIns="91440" bIns="45720" rtlCol="0" anchor="ctr">
            <a:normAutofit/>
          </a:bodyPr>
          <a:lstStyle/>
          <a:p>
            <a:r>
              <a:rPr lang="es-MX" sz="1700" dirty="0"/>
              <a:t>Mi dibujo al que llamé “+ -“, lo base en los números positivos y negativos, lo realicé mediante un paisaje en el que observamos en una mitad un árbol lleno de vida con un cielo claro y la otra mitad un árbol muerto y un cielo que se está obscureciendo, mi imagen representa en la mitad hacia arriba los números positivos, mientras más sube, mas intenso el color y en la mitad hacia abajo, los numero negativos, mientras más valor tenga el número más obscuro se hace, también lo que quiero representar es que a lo largo de la vida estamos como los números a veces positivos o a veces negativos, pero siempre tratando de complementarnos de estas emociones negativas y positivas para ser mejores personas.</a:t>
            </a:r>
          </a:p>
          <a:p>
            <a:pPr indent="-228600">
              <a:buFont typeface="Arial" panose="020B0604020202020204" pitchFamily="34" charset="0"/>
              <a:buChar char="•"/>
            </a:pPr>
            <a:endParaRPr lang="en-US" sz="1700" dirty="0"/>
          </a:p>
        </p:txBody>
      </p:sp>
      <p:pic>
        <p:nvPicPr>
          <p:cNvPr id="3" name="Imagen 2"/>
          <p:cNvPicPr>
            <a:picLocks noChangeAspect="1"/>
          </p:cNvPicPr>
          <p:nvPr/>
        </p:nvPicPr>
        <p:blipFill>
          <a:blip r:embed="rId2"/>
          <a:stretch>
            <a:fillRect/>
          </a:stretch>
        </p:blipFill>
        <p:spPr>
          <a:xfrm>
            <a:off x="6206162" y="496885"/>
            <a:ext cx="4804064" cy="5998984"/>
          </a:xfrm>
          <a:prstGeom prst="rect">
            <a:avLst/>
          </a:prstGeom>
        </p:spPr>
      </p:pic>
    </p:spTree>
    <p:extLst>
      <p:ext uri="{BB962C8B-B14F-4D97-AF65-F5344CB8AC3E}">
        <p14:creationId xmlns:p14="http://schemas.microsoft.com/office/powerpoint/2010/main" val="4207072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38CCF7-E738-4E70-B80B-60075D1F30C3}"/>
              </a:ext>
            </a:extLst>
          </p:cNvPr>
          <p:cNvSpPr>
            <a:spLocks noGrp="1"/>
          </p:cNvSpPr>
          <p:nvPr>
            <p:ph type="title"/>
          </p:nvPr>
        </p:nvSpPr>
        <p:spPr>
          <a:xfrm>
            <a:off x="302485" y="825814"/>
            <a:ext cx="4240639" cy="1047625"/>
          </a:xfrm>
        </p:spPr>
        <p:txBody>
          <a:bodyPr vert="horz" lIns="91440" tIns="45720" rIns="91440" bIns="45720" rtlCol="0" anchor="ctr">
            <a:noAutofit/>
          </a:bodyPr>
          <a:lstStyle/>
          <a:p>
            <a:pPr algn="ctr"/>
            <a:r>
              <a:rPr lang="en-US" sz="1600" b="0" i="0" u="none" strike="noStrike" kern="1200" dirty="0">
                <a:solidFill>
                  <a:schemeClr val="tx1"/>
                </a:solidFill>
                <a:effectLst/>
                <a:latin typeface="+mj-lt"/>
                <a:ea typeface="+mj-ea"/>
                <a:cs typeface="+mj-cs"/>
              </a:rPr>
              <a:t>Claudia Daniela Camarillo Torres</a:t>
            </a:r>
            <a:r>
              <a:rPr lang="en-US" sz="1600" kern="1200" dirty="0">
                <a:solidFill>
                  <a:schemeClr val="tx1"/>
                </a:solidFill>
                <a:latin typeface="+mj-lt"/>
                <a:ea typeface="+mj-ea"/>
                <a:cs typeface="+mj-cs"/>
              </a:rPr>
              <a:t> </a:t>
            </a:r>
            <a:br>
              <a:rPr lang="en-US" sz="1600" kern="1200" dirty="0">
                <a:solidFill>
                  <a:schemeClr val="tx1"/>
                </a:solidFill>
                <a:latin typeface="+mj-lt"/>
                <a:ea typeface="+mj-ea"/>
                <a:cs typeface="+mj-cs"/>
              </a:rPr>
            </a:br>
            <a:r>
              <a:rPr lang="en-US" sz="1600" b="0" i="0" u="none" strike="noStrike" kern="1200" dirty="0">
                <a:solidFill>
                  <a:schemeClr val="tx1"/>
                </a:solidFill>
                <a:effectLst/>
                <a:latin typeface="+mj-lt"/>
                <a:ea typeface="+mj-ea"/>
                <a:cs typeface="+mj-cs"/>
              </a:rPr>
              <a:t>León</a:t>
            </a:r>
            <a:r>
              <a:rPr lang="en-US" sz="1600" kern="1200" dirty="0">
                <a:solidFill>
                  <a:schemeClr val="tx1"/>
                </a:solidFill>
                <a:latin typeface="+mj-lt"/>
                <a:ea typeface="+mj-ea"/>
                <a:cs typeface="+mj-cs"/>
              </a:rPr>
              <a:t> </a:t>
            </a:r>
            <a:br>
              <a:rPr lang="en-US" sz="1600" kern="1200" dirty="0">
                <a:solidFill>
                  <a:schemeClr val="tx1"/>
                </a:solidFill>
                <a:latin typeface="+mj-lt"/>
                <a:ea typeface="+mj-ea"/>
                <a:cs typeface="+mj-cs"/>
              </a:rPr>
            </a:br>
            <a:r>
              <a:rPr lang="en-US" sz="1600" b="0" i="0" u="none" strike="noStrike" kern="1200" dirty="0">
                <a:solidFill>
                  <a:schemeClr val="tx1"/>
                </a:solidFill>
                <a:effectLst/>
                <a:latin typeface="+mj-lt"/>
                <a:ea typeface="+mj-ea"/>
                <a:cs typeface="+mj-cs"/>
              </a:rPr>
              <a:t>Fotografía secundaria</a:t>
            </a:r>
            <a:r>
              <a:rPr lang="en-US" sz="1600" kern="1200" dirty="0">
                <a:solidFill>
                  <a:schemeClr val="tx1"/>
                </a:solidFill>
                <a:latin typeface="+mj-lt"/>
                <a:ea typeface="+mj-ea"/>
                <a:cs typeface="+mj-cs"/>
              </a:rPr>
              <a:t> </a:t>
            </a:r>
            <a:br>
              <a:rPr lang="en-US" sz="1600" kern="1200" dirty="0">
                <a:solidFill>
                  <a:schemeClr val="tx1"/>
                </a:solidFill>
                <a:latin typeface="+mj-lt"/>
                <a:ea typeface="+mj-ea"/>
                <a:cs typeface="+mj-cs"/>
              </a:rPr>
            </a:br>
            <a:r>
              <a:rPr lang="en-US" sz="1600" b="1" i="0" u="none" strike="noStrike" kern="1200" dirty="0">
                <a:solidFill>
                  <a:schemeClr val="tx1"/>
                </a:solidFill>
                <a:effectLst/>
                <a:latin typeface="+mj-lt"/>
                <a:ea typeface="+mj-ea"/>
                <a:cs typeface="+mj-cs"/>
              </a:rPr>
              <a:t>Las matemáticas en las flores</a:t>
            </a:r>
            <a:r>
              <a:rPr lang="en-US" sz="1600" b="1" kern="1200" dirty="0">
                <a:solidFill>
                  <a:schemeClr val="tx1"/>
                </a:solidFill>
                <a:latin typeface="+mj-lt"/>
                <a:ea typeface="+mj-ea"/>
                <a:cs typeface="+mj-cs"/>
              </a:rPr>
              <a:t> </a:t>
            </a:r>
          </a:p>
        </p:txBody>
      </p:sp>
      <p:sp>
        <p:nvSpPr>
          <p:cNvPr id="4" name="Marcador de texto 3">
            <a:extLst>
              <a:ext uri="{FF2B5EF4-FFF2-40B4-BE49-F238E27FC236}">
                <a16:creationId xmlns:a16="http://schemas.microsoft.com/office/drawing/2014/main" id="{E7511EF3-5897-405B-AD0C-1986B177CF33}"/>
              </a:ext>
            </a:extLst>
          </p:cNvPr>
          <p:cNvSpPr>
            <a:spLocks noGrp="1"/>
          </p:cNvSpPr>
          <p:nvPr>
            <p:ph type="body" sz="half" idx="2"/>
          </p:nvPr>
        </p:nvSpPr>
        <p:spPr>
          <a:xfrm>
            <a:off x="195859" y="2524722"/>
            <a:ext cx="4674524" cy="3173714"/>
          </a:xfrm>
        </p:spPr>
        <p:txBody>
          <a:bodyPr vert="horz" lIns="91440" tIns="45720" rIns="91440" bIns="45720" rtlCol="0" anchor="ctr">
            <a:normAutofit/>
          </a:bodyPr>
          <a:lstStyle/>
          <a:p>
            <a:pPr>
              <a:lnSpc>
                <a:spcPct val="110000"/>
              </a:lnSpc>
            </a:pPr>
            <a:r>
              <a:rPr lang="es-MX" sz="1500" dirty="0"/>
              <a:t>La foto fue tomada en la colonia Valles de México en</a:t>
            </a:r>
          </a:p>
          <a:p>
            <a:pPr>
              <a:lnSpc>
                <a:spcPct val="110000"/>
              </a:lnSpc>
              <a:spcBef>
                <a:spcPts val="0"/>
              </a:spcBef>
            </a:pPr>
            <a:r>
              <a:rPr lang="es-MX" sz="1500" dirty="0"/>
              <a:t>León, </a:t>
            </a:r>
            <a:r>
              <a:rPr lang="es-MX" sz="1500" dirty="0" err="1"/>
              <a:t>Gto</a:t>
            </a:r>
            <a:r>
              <a:rPr lang="es-MX" sz="1500" dirty="0"/>
              <a:t>.</a:t>
            </a:r>
          </a:p>
          <a:p>
            <a:r>
              <a:rPr lang="es-MX" sz="1500" dirty="0"/>
              <a:t>Esta bella imagen aunque no lo veamos se relaciona muchísimo con las matemáticas, pues si la observamos bien, sus pétalos siguen la sucesión numérica de “Fibonacci” la cual se basa en una sucesión numérica la cual empieza en 0 y 1 y después de aquí va a aumentando según la suma de los números anteriores, también presenta una forma geométrica en su saco de polen la cual es un circulo y finalmente en el mismo saco de polen se ve el como van aumentando los hoyitos en una secuencia.</a:t>
            </a:r>
          </a:p>
          <a:p>
            <a:pPr indent="-228600">
              <a:buFont typeface="Arial" panose="020B0604020202020204" pitchFamily="34" charset="0"/>
              <a:buChar char="•"/>
            </a:pPr>
            <a:endParaRPr lang="en-US" sz="1500" dirty="0"/>
          </a:p>
        </p:txBody>
      </p:sp>
      <p:pic>
        <p:nvPicPr>
          <p:cNvPr id="3" name="Imagen 2"/>
          <p:cNvPicPr>
            <a:picLocks noChangeAspect="1"/>
          </p:cNvPicPr>
          <p:nvPr/>
        </p:nvPicPr>
        <p:blipFill>
          <a:blip r:embed="rId2"/>
          <a:stretch>
            <a:fillRect/>
          </a:stretch>
        </p:blipFill>
        <p:spPr>
          <a:xfrm>
            <a:off x="5478438" y="1240330"/>
            <a:ext cx="6047756" cy="4743099"/>
          </a:xfrm>
          <a:prstGeom prst="rect">
            <a:avLst/>
          </a:prstGeom>
        </p:spPr>
      </p:pic>
    </p:spTree>
    <p:extLst>
      <p:ext uri="{BB962C8B-B14F-4D97-AF65-F5344CB8AC3E}">
        <p14:creationId xmlns:p14="http://schemas.microsoft.com/office/powerpoint/2010/main" val="611212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224DB0-F515-4CCC-963E-9805E2740AFE}"/>
              </a:ext>
            </a:extLst>
          </p:cNvPr>
          <p:cNvSpPr>
            <a:spLocks noGrp="1"/>
          </p:cNvSpPr>
          <p:nvPr>
            <p:ph type="title"/>
          </p:nvPr>
        </p:nvSpPr>
        <p:spPr>
          <a:xfrm>
            <a:off x="731525" y="613147"/>
            <a:ext cx="5135987" cy="1618695"/>
          </a:xfrm>
        </p:spPr>
        <p:txBody>
          <a:bodyPr vert="horz" lIns="91440" tIns="45720" rIns="91440" bIns="45720" rtlCol="0" anchor="ctr">
            <a:noAutofit/>
          </a:bodyPr>
          <a:lstStyle/>
          <a:p>
            <a:pPr algn="ctr"/>
            <a:r>
              <a:rPr lang="en-US" sz="1600" b="0" i="0" u="none" strike="noStrike" dirty="0">
                <a:effectLst/>
              </a:rPr>
              <a:t>Kenia Rodríguez González</a:t>
            </a:r>
            <a:br>
              <a:rPr lang="en-US" sz="1600" b="0" i="0" u="none" strike="noStrike" dirty="0">
                <a:effectLst/>
              </a:rPr>
            </a:br>
            <a:r>
              <a:rPr lang="en-US" sz="1600" b="0" i="0" u="none" strike="noStrike" dirty="0">
                <a:effectLst/>
              </a:rPr>
              <a:t>Purisima</a:t>
            </a:r>
            <a:br>
              <a:rPr lang="en-US" sz="1600" b="0" i="0" u="none" strike="noStrike" dirty="0">
                <a:effectLst/>
              </a:rPr>
            </a:br>
            <a:r>
              <a:rPr lang="en-US" sz="1600" b="0" i="0" u="none" strike="noStrike" dirty="0">
                <a:effectLst/>
              </a:rPr>
              <a:t>Dibujo primaria</a:t>
            </a:r>
            <a:br>
              <a:rPr lang="en-US" sz="1600" b="0" i="0" u="none" strike="noStrike" dirty="0">
                <a:effectLst/>
              </a:rPr>
            </a:br>
            <a:r>
              <a:rPr lang="en-US" sz="1600" b="1" i="0" u="none" strike="noStrike" dirty="0">
                <a:effectLst/>
              </a:rPr>
              <a:t>El universo de las secuencias</a:t>
            </a:r>
            <a:br>
              <a:rPr lang="en-US" sz="1200" dirty="0"/>
            </a:br>
            <a:endParaRPr lang="en-US" sz="1200" dirty="0"/>
          </a:p>
        </p:txBody>
      </p:sp>
      <p:sp>
        <p:nvSpPr>
          <p:cNvPr id="4" name="Marcador de texto 3">
            <a:extLst>
              <a:ext uri="{FF2B5EF4-FFF2-40B4-BE49-F238E27FC236}">
                <a16:creationId xmlns:a16="http://schemas.microsoft.com/office/drawing/2014/main" id="{4D4903AB-6ADC-4619-88ED-C9F43F984226}"/>
              </a:ext>
            </a:extLst>
          </p:cNvPr>
          <p:cNvSpPr>
            <a:spLocks noGrp="1"/>
          </p:cNvSpPr>
          <p:nvPr>
            <p:ph type="body" sz="half" idx="2"/>
          </p:nvPr>
        </p:nvSpPr>
        <p:spPr>
          <a:xfrm>
            <a:off x="958555" y="2690884"/>
            <a:ext cx="4991629" cy="2955061"/>
          </a:xfrm>
        </p:spPr>
        <p:txBody>
          <a:bodyPr vert="horz" lIns="91440" tIns="45720" rIns="91440" bIns="45720" rtlCol="0" anchor="ctr">
            <a:normAutofit/>
          </a:bodyPr>
          <a:lstStyle/>
          <a:p>
            <a:r>
              <a:rPr lang="es-MX" sz="1800" dirty="0"/>
              <a:t>Mi dibujo tiene relación con contenidos del grado 3, donde se usan las secuencias con figuras geométricas. </a:t>
            </a:r>
          </a:p>
          <a:p>
            <a:r>
              <a:rPr lang="es-MX" sz="1800" dirty="0"/>
              <a:t>El dibujo comienza en la estrella que se encuentra al centro, seguido de 12 círculos, un triángulo y un hexágono. Después se vuelve a repetir la secuencia, comenzando nuevamente por la estrella. Cabe mencionar que los círculos llevan también una secuencia en los colores.</a:t>
            </a:r>
          </a:p>
        </p:txBody>
      </p:sp>
      <p:pic>
        <p:nvPicPr>
          <p:cNvPr id="11" name="Imagen 10"/>
          <p:cNvPicPr>
            <a:picLocks noChangeAspect="1"/>
          </p:cNvPicPr>
          <p:nvPr/>
        </p:nvPicPr>
        <p:blipFill>
          <a:blip r:embed="rId2"/>
          <a:stretch>
            <a:fillRect/>
          </a:stretch>
        </p:blipFill>
        <p:spPr>
          <a:xfrm>
            <a:off x="6410709" y="430799"/>
            <a:ext cx="4529721" cy="5803895"/>
          </a:xfrm>
          <a:prstGeom prst="rect">
            <a:avLst/>
          </a:prstGeom>
        </p:spPr>
      </p:pic>
    </p:spTree>
    <p:extLst>
      <p:ext uri="{BB962C8B-B14F-4D97-AF65-F5344CB8AC3E}">
        <p14:creationId xmlns:p14="http://schemas.microsoft.com/office/powerpoint/2010/main" val="60067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836706-7464-41E5-8F20-F861141CE254}"/>
              </a:ext>
            </a:extLst>
          </p:cNvPr>
          <p:cNvSpPr>
            <a:spLocks noGrp="1"/>
          </p:cNvSpPr>
          <p:nvPr>
            <p:ph type="title"/>
          </p:nvPr>
        </p:nvSpPr>
        <p:spPr>
          <a:xfrm>
            <a:off x="1043631" y="873940"/>
            <a:ext cx="4928291" cy="1213801"/>
          </a:xfrm>
        </p:spPr>
        <p:txBody>
          <a:bodyPr vert="horz" lIns="91440" tIns="45720" rIns="91440" bIns="45720" rtlCol="0" anchor="ctr">
            <a:noAutofit/>
          </a:bodyPr>
          <a:lstStyle/>
          <a:p>
            <a:pPr algn="ctr"/>
            <a:r>
              <a:rPr lang="en-US" sz="1600" b="0" i="0" u="none" strike="noStrike" dirty="0">
                <a:effectLst/>
              </a:rPr>
              <a:t>Sara Raquel Carrillo Rangel</a:t>
            </a:r>
            <a:r>
              <a:rPr lang="en-US" sz="1600" dirty="0"/>
              <a:t> </a:t>
            </a:r>
            <a:br>
              <a:rPr lang="en-US" sz="1600" dirty="0"/>
            </a:br>
            <a:r>
              <a:rPr lang="en-US" sz="1600" b="0" i="0" u="none" strike="noStrike" dirty="0">
                <a:effectLst/>
              </a:rPr>
              <a:t>León</a:t>
            </a:r>
            <a:r>
              <a:rPr lang="en-US" sz="1600" dirty="0"/>
              <a:t> </a:t>
            </a:r>
            <a:br>
              <a:rPr lang="en-US" sz="1600" dirty="0"/>
            </a:br>
            <a:r>
              <a:rPr lang="en-US" sz="1600" b="0" i="0" u="none" strike="noStrike" dirty="0">
                <a:effectLst/>
              </a:rPr>
              <a:t>Dibujo primaria</a:t>
            </a:r>
            <a:r>
              <a:rPr lang="en-US" sz="1600" dirty="0"/>
              <a:t> </a:t>
            </a:r>
            <a:br>
              <a:rPr lang="en-US" sz="1600" dirty="0"/>
            </a:br>
            <a:r>
              <a:rPr lang="en-US" sz="1600" b="1" i="0" u="none" strike="noStrike" dirty="0">
                <a:effectLst/>
              </a:rPr>
              <a:t>La geometría del cuerpo humano</a:t>
            </a:r>
            <a:r>
              <a:rPr lang="en-US" sz="1600" b="1" dirty="0"/>
              <a:t> </a:t>
            </a:r>
          </a:p>
        </p:txBody>
      </p:sp>
      <p:sp>
        <p:nvSpPr>
          <p:cNvPr id="4" name="Marcador de texto 3">
            <a:extLst>
              <a:ext uri="{FF2B5EF4-FFF2-40B4-BE49-F238E27FC236}">
                <a16:creationId xmlns:a16="http://schemas.microsoft.com/office/drawing/2014/main" id="{88E9BCE0-85F6-451D-85FF-F9FEFB695D29}"/>
              </a:ext>
            </a:extLst>
          </p:cNvPr>
          <p:cNvSpPr>
            <a:spLocks noGrp="1"/>
          </p:cNvSpPr>
          <p:nvPr>
            <p:ph type="body" sz="half" idx="2"/>
          </p:nvPr>
        </p:nvSpPr>
        <p:spPr>
          <a:xfrm>
            <a:off x="1104371" y="2523319"/>
            <a:ext cx="4487908" cy="2993416"/>
          </a:xfrm>
        </p:spPr>
        <p:txBody>
          <a:bodyPr vert="horz" lIns="91440" tIns="45720" rIns="91440" bIns="45720" rtlCol="0" anchor="ctr">
            <a:normAutofit/>
          </a:bodyPr>
          <a:lstStyle/>
          <a:p>
            <a:r>
              <a:rPr lang="es-MX" sz="1800" dirty="0"/>
              <a:t>Yo opino que el cuerpo tiene muchas matemáticas, tiene formas de figuras geométricas, hacemos movimientos con ángulos, dividimos en fracciones algunas partes del cuerpo.</a:t>
            </a:r>
          </a:p>
          <a:p>
            <a:r>
              <a:rPr lang="es-MX" sz="1800" dirty="0"/>
              <a:t>Para mí el hacer este dibujo representa expresar mi gusto por las matemáticas, además de dibujar, pero visualice el cuerpo con figuras geométricas.</a:t>
            </a:r>
          </a:p>
          <a:p>
            <a:pPr indent="-228600">
              <a:buFont typeface="Arial" panose="020B0604020202020204" pitchFamily="34" charset="0"/>
              <a:buChar char="•"/>
            </a:pPr>
            <a:endParaRPr lang="es-MX" sz="1800" dirty="0"/>
          </a:p>
        </p:txBody>
      </p:sp>
      <p:pic>
        <p:nvPicPr>
          <p:cNvPr id="3" name="Imagen 2"/>
          <p:cNvPicPr>
            <a:picLocks noChangeAspect="1"/>
          </p:cNvPicPr>
          <p:nvPr/>
        </p:nvPicPr>
        <p:blipFill>
          <a:blip r:embed="rId2"/>
          <a:stretch>
            <a:fillRect/>
          </a:stretch>
        </p:blipFill>
        <p:spPr>
          <a:xfrm>
            <a:off x="6461505" y="232902"/>
            <a:ext cx="5059935" cy="6244900"/>
          </a:xfrm>
          <a:prstGeom prst="rect">
            <a:avLst/>
          </a:prstGeom>
        </p:spPr>
      </p:pic>
    </p:spTree>
    <p:extLst>
      <p:ext uri="{BB962C8B-B14F-4D97-AF65-F5344CB8AC3E}">
        <p14:creationId xmlns:p14="http://schemas.microsoft.com/office/powerpoint/2010/main" val="1944158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4CD184-417F-4063-96EF-517EE2DEEB3E}"/>
              </a:ext>
            </a:extLst>
          </p:cNvPr>
          <p:cNvSpPr>
            <a:spLocks noGrp="1"/>
          </p:cNvSpPr>
          <p:nvPr>
            <p:ph type="title"/>
          </p:nvPr>
        </p:nvSpPr>
        <p:spPr>
          <a:xfrm>
            <a:off x="1043631" y="873940"/>
            <a:ext cx="4928291" cy="1035781"/>
          </a:xfrm>
        </p:spPr>
        <p:txBody>
          <a:bodyPr vert="horz" lIns="91440" tIns="45720" rIns="91440" bIns="45720" rtlCol="0" anchor="ctr">
            <a:noAutofit/>
          </a:bodyPr>
          <a:lstStyle/>
          <a:p>
            <a:pPr algn="ctr"/>
            <a:r>
              <a:rPr lang="en-US" sz="1600" b="0" i="0" u="none" strike="noStrike" dirty="0">
                <a:effectLst/>
              </a:rPr>
              <a:t>Regina Villegas Mejía</a:t>
            </a:r>
            <a:r>
              <a:rPr lang="en-US" sz="1600" dirty="0"/>
              <a:t> </a:t>
            </a:r>
            <a:br>
              <a:rPr lang="en-US" sz="1600" dirty="0"/>
            </a:br>
            <a:r>
              <a:rPr lang="es-MX" sz="1600" b="0" i="0" u="none" strike="noStrike" dirty="0">
                <a:effectLst/>
              </a:rPr>
              <a:t>Abasolo</a:t>
            </a:r>
            <a:r>
              <a:rPr lang="en-US" sz="1600" dirty="0"/>
              <a:t> </a:t>
            </a:r>
            <a:br>
              <a:rPr lang="en-US" sz="1600" dirty="0"/>
            </a:br>
            <a:r>
              <a:rPr lang="en-US" sz="1600" b="0" i="0" u="none" strike="noStrike" dirty="0">
                <a:effectLst/>
              </a:rPr>
              <a:t>Dibujo primaria</a:t>
            </a:r>
            <a:r>
              <a:rPr lang="en-US" sz="1600" dirty="0"/>
              <a:t> </a:t>
            </a:r>
            <a:br>
              <a:rPr lang="en-US" sz="1600" dirty="0"/>
            </a:br>
            <a:r>
              <a:rPr lang="en-US" sz="1600" b="1" i="0" u="none" strike="noStrike" dirty="0">
                <a:effectLst/>
              </a:rPr>
              <a:t>Las figuras geométricas en la naturaleza</a:t>
            </a:r>
            <a:r>
              <a:rPr lang="en-US" sz="1600" b="1" dirty="0"/>
              <a:t> </a:t>
            </a:r>
          </a:p>
        </p:txBody>
      </p:sp>
      <p:sp>
        <p:nvSpPr>
          <p:cNvPr id="4" name="Marcador de texto 3">
            <a:extLst>
              <a:ext uri="{FF2B5EF4-FFF2-40B4-BE49-F238E27FC236}">
                <a16:creationId xmlns:a16="http://schemas.microsoft.com/office/drawing/2014/main" id="{7D517729-93A8-4E2F-8CCE-579EA4CB621D}"/>
              </a:ext>
            </a:extLst>
          </p:cNvPr>
          <p:cNvSpPr>
            <a:spLocks noGrp="1"/>
          </p:cNvSpPr>
          <p:nvPr>
            <p:ph type="body" sz="half" idx="2"/>
          </p:nvPr>
        </p:nvSpPr>
        <p:spPr>
          <a:xfrm>
            <a:off x="838201" y="2524722"/>
            <a:ext cx="5198458" cy="2961678"/>
          </a:xfrm>
        </p:spPr>
        <p:txBody>
          <a:bodyPr vert="horz" lIns="91440" tIns="45720" rIns="91440" bIns="45720" rtlCol="0" anchor="ctr">
            <a:normAutofit/>
          </a:bodyPr>
          <a:lstStyle/>
          <a:p>
            <a:r>
              <a:rPr lang="en-US" sz="1800" dirty="0"/>
              <a:t>Las figuras geométricas como el triángulo, cuadrado, rectángulo y círculo, las podemos identificar en nuestro alrededor, sobre todo en la naturaleza ya que está compuesta por una serie de formas geométricas y mágicas. Podemos contemplar las formas naturales como las nubes, árboles, montañas, piedras, etc. La geometría forma parte de las matemáticas y desempeña un papel importante en la vida cotidiana.</a:t>
            </a:r>
          </a:p>
        </p:txBody>
      </p:sp>
      <p:pic>
        <p:nvPicPr>
          <p:cNvPr id="3" name="Imagen 2"/>
          <p:cNvPicPr>
            <a:picLocks noChangeAspect="1"/>
          </p:cNvPicPr>
          <p:nvPr/>
        </p:nvPicPr>
        <p:blipFill>
          <a:blip r:embed="rId2"/>
          <a:stretch>
            <a:fillRect/>
          </a:stretch>
        </p:blipFill>
        <p:spPr>
          <a:xfrm>
            <a:off x="6479048" y="653622"/>
            <a:ext cx="4566300" cy="5858764"/>
          </a:xfrm>
          <a:prstGeom prst="rect">
            <a:avLst/>
          </a:prstGeom>
        </p:spPr>
      </p:pic>
    </p:spTree>
    <p:extLst>
      <p:ext uri="{BB962C8B-B14F-4D97-AF65-F5344CB8AC3E}">
        <p14:creationId xmlns:p14="http://schemas.microsoft.com/office/powerpoint/2010/main" val="996633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E9962A-0995-4A91-A029-3A47B62E9EED}"/>
              </a:ext>
            </a:extLst>
          </p:cNvPr>
          <p:cNvSpPr>
            <a:spLocks noGrp="1"/>
          </p:cNvSpPr>
          <p:nvPr>
            <p:ph type="title"/>
          </p:nvPr>
        </p:nvSpPr>
        <p:spPr>
          <a:xfrm>
            <a:off x="1043632" y="873940"/>
            <a:ext cx="4298390" cy="1035781"/>
          </a:xfrm>
        </p:spPr>
        <p:txBody>
          <a:bodyPr vert="horz" lIns="91440" tIns="45720" rIns="91440" bIns="45720" rtlCol="0" anchor="ctr">
            <a:noAutofit/>
          </a:bodyPr>
          <a:lstStyle/>
          <a:p>
            <a:pPr algn="ctr"/>
            <a:r>
              <a:rPr lang="en-US" sz="1600" b="0" i="0" u="none" strike="noStrike" dirty="0">
                <a:effectLst/>
              </a:rPr>
              <a:t>Gerardo Gembe Meza</a:t>
            </a:r>
            <a:r>
              <a:rPr lang="en-US" sz="1600" dirty="0"/>
              <a:t> </a:t>
            </a:r>
            <a:br>
              <a:rPr lang="en-US" sz="1600" dirty="0"/>
            </a:br>
            <a:r>
              <a:rPr lang="en-US" sz="1600" b="0" i="0" u="none" strike="noStrike" dirty="0">
                <a:effectLst/>
              </a:rPr>
              <a:t>Abasolo</a:t>
            </a:r>
            <a:r>
              <a:rPr lang="en-US" sz="1600" dirty="0"/>
              <a:t> </a:t>
            </a:r>
            <a:br>
              <a:rPr lang="en-US" sz="1600" dirty="0"/>
            </a:br>
            <a:r>
              <a:rPr lang="en-US" sz="1600" b="0" i="0" u="none" strike="noStrike" dirty="0">
                <a:effectLst/>
              </a:rPr>
              <a:t>Dibujo primaria</a:t>
            </a:r>
            <a:r>
              <a:rPr lang="en-US" sz="1600" dirty="0"/>
              <a:t> </a:t>
            </a:r>
            <a:br>
              <a:rPr lang="en-US" sz="1600" dirty="0"/>
            </a:br>
            <a:r>
              <a:rPr lang="en-US" sz="1600" b="1" i="0" u="none" strike="noStrike" dirty="0">
                <a:effectLst/>
              </a:rPr>
              <a:t>La geometría me da armonia y despierta mi energía</a:t>
            </a:r>
            <a:r>
              <a:rPr lang="en-US" sz="1600" b="1" dirty="0"/>
              <a:t>  </a:t>
            </a:r>
          </a:p>
        </p:txBody>
      </p:sp>
      <p:sp>
        <p:nvSpPr>
          <p:cNvPr id="4" name="Marcador de texto 3">
            <a:extLst>
              <a:ext uri="{FF2B5EF4-FFF2-40B4-BE49-F238E27FC236}">
                <a16:creationId xmlns:a16="http://schemas.microsoft.com/office/drawing/2014/main" id="{C597F97C-C68C-4704-A078-A40B46EF6701}"/>
              </a:ext>
            </a:extLst>
          </p:cNvPr>
          <p:cNvSpPr>
            <a:spLocks noGrp="1"/>
          </p:cNvSpPr>
          <p:nvPr>
            <p:ph type="body" sz="half" idx="2"/>
          </p:nvPr>
        </p:nvSpPr>
        <p:spPr>
          <a:xfrm>
            <a:off x="1045030" y="2875722"/>
            <a:ext cx="4556874" cy="1789043"/>
          </a:xfrm>
        </p:spPr>
        <p:txBody>
          <a:bodyPr vert="horz" lIns="91440" tIns="45720" rIns="91440" bIns="45720" rtlCol="0" anchor="ctr">
            <a:normAutofit lnSpcReduction="10000"/>
          </a:bodyPr>
          <a:lstStyle/>
          <a:p>
            <a:r>
              <a:rPr lang="es-MX" sz="1800" dirty="0"/>
              <a:t>Como sabemos la geometría es la parte de las matemáticas que nos permite, a través de la creatividad y el trazo de figuras, crear formas que nos den tranquilidad, misma que al sentirla y combinarla con colores llamativos permiten que mi cuerpo se sienta vivo y con muchas ganas de vivir.</a:t>
            </a:r>
          </a:p>
          <a:p>
            <a:pPr indent="-228600">
              <a:buFont typeface="Arial" panose="020B0604020202020204" pitchFamily="34" charset="0"/>
              <a:buChar char="•"/>
            </a:pPr>
            <a:endParaRPr lang="es-MX" sz="1800" dirty="0"/>
          </a:p>
        </p:txBody>
      </p:sp>
      <p:pic>
        <p:nvPicPr>
          <p:cNvPr id="3" name="Imagen 2"/>
          <p:cNvPicPr>
            <a:picLocks noChangeAspect="1"/>
          </p:cNvPicPr>
          <p:nvPr/>
        </p:nvPicPr>
        <p:blipFill>
          <a:blip r:embed="rId2"/>
          <a:stretch>
            <a:fillRect/>
          </a:stretch>
        </p:blipFill>
        <p:spPr>
          <a:xfrm>
            <a:off x="6527175" y="354759"/>
            <a:ext cx="4566300" cy="5840474"/>
          </a:xfrm>
          <a:prstGeom prst="rect">
            <a:avLst/>
          </a:prstGeom>
        </p:spPr>
      </p:pic>
    </p:spTree>
    <p:extLst>
      <p:ext uri="{BB962C8B-B14F-4D97-AF65-F5344CB8AC3E}">
        <p14:creationId xmlns:p14="http://schemas.microsoft.com/office/powerpoint/2010/main" val="2669730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C88423-6063-4554-B75E-9F20990198A3}"/>
              </a:ext>
            </a:extLst>
          </p:cNvPr>
          <p:cNvSpPr>
            <a:spLocks noGrp="1"/>
          </p:cNvSpPr>
          <p:nvPr>
            <p:ph type="title"/>
          </p:nvPr>
        </p:nvSpPr>
        <p:spPr>
          <a:xfrm>
            <a:off x="839787" y="946974"/>
            <a:ext cx="3932237" cy="1075623"/>
          </a:xfrm>
        </p:spPr>
        <p:txBody>
          <a:bodyPr>
            <a:normAutofit fontScale="90000"/>
          </a:bodyPr>
          <a:lstStyle/>
          <a:p>
            <a:pPr algn="ctr">
              <a:lnSpc>
                <a:spcPct val="100000"/>
              </a:lnSpc>
            </a:pPr>
            <a:r>
              <a:rPr lang="es-MX" sz="1800" b="0" i="0" u="none" strike="noStrike" dirty="0">
                <a:solidFill>
                  <a:srgbClr val="000000"/>
                </a:solidFill>
                <a:effectLst/>
                <a:latin typeface="Calibri" panose="020F0502020204030204" pitchFamily="34" charset="0"/>
              </a:rPr>
              <a:t>Emiliano Arvizu Elizondo</a:t>
            </a:r>
            <a:r>
              <a:rPr lang="es-MX" dirty="0"/>
              <a:t> </a:t>
            </a:r>
            <a:br>
              <a:rPr lang="es-MX" dirty="0"/>
            </a:br>
            <a:r>
              <a:rPr lang="es-MX" sz="1800" b="0" i="0" u="none" strike="noStrike" dirty="0">
                <a:solidFill>
                  <a:srgbClr val="000000"/>
                </a:solidFill>
                <a:effectLst/>
                <a:latin typeface="Calibri" panose="020F0502020204030204" pitchFamily="34" charset="0"/>
              </a:rPr>
              <a:t>Celaya</a:t>
            </a:r>
            <a:br>
              <a:rPr lang="es-MX" sz="1800" b="0" i="0" u="none" strike="noStrike" dirty="0">
                <a:solidFill>
                  <a:srgbClr val="000000"/>
                </a:solidFill>
                <a:effectLst/>
                <a:latin typeface="Calibri" panose="020F0502020204030204" pitchFamily="34" charset="0"/>
              </a:rPr>
            </a:br>
            <a:r>
              <a:rPr lang="es-MX" sz="1800" dirty="0">
                <a:solidFill>
                  <a:srgbClr val="000000"/>
                </a:solidFill>
                <a:latin typeface="Calibri" panose="020F0502020204030204" pitchFamily="34" charset="0"/>
              </a:rPr>
              <a:t>Dibujo secundaria</a:t>
            </a:r>
            <a:br>
              <a:rPr lang="es-MX" sz="1800" b="0" i="0" u="none" strike="noStrike" dirty="0">
                <a:solidFill>
                  <a:srgbClr val="000000"/>
                </a:solidFill>
                <a:effectLst/>
                <a:latin typeface="Calibri" panose="020F0502020204030204" pitchFamily="34" charset="0"/>
              </a:rPr>
            </a:br>
            <a:r>
              <a:rPr lang="es-ES" sz="1800" b="1" i="0" u="none" strike="noStrike" dirty="0">
                <a:solidFill>
                  <a:srgbClr val="000000"/>
                </a:solidFill>
                <a:effectLst/>
                <a:latin typeface="Calibri" panose="020F0502020204030204" pitchFamily="34" charset="0"/>
              </a:rPr>
              <a:t>La armonía de las esferas </a:t>
            </a:r>
            <a:endParaRPr lang="es-MX" b="1" dirty="0"/>
          </a:p>
        </p:txBody>
      </p:sp>
      <p:pic>
        <p:nvPicPr>
          <p:cNvPr id="3" name="Imagen 2"/>
          <p:cNvPicPr>
            <a:picLocks noChangeAspect="1"/>
          </p:cNvPicPr>
          <p:nvPr/>
        </p:nvPicPr>
        <p:blipFill>
          <a:blip r:embed="rId2"/>
          <a:stretch>
            <a:fillRect/>
          </a:stretch>
        </p:blipFill>
        <p:spPr>
          <a:xfrm>
            <a:off x="6954593" y="254422"/>
            <a:ext cx="4162586" cy="6146257"/>
          </a:xfrm>
          <a:prstGeom prst="rect">
            <a:avLst/>
          </a:prstGeom>
        </p:spPr>
      </p:pic>
      <p:sp>
        <p:nvSpPr>
          <p:cNvPr id="9" name="Marcador de texto 3">
            <a:extLst>
              <a:ext uri="{FF2B5EF4-FFF2-40B4-BE49-F238E27FC236}">
                <a16:creationId xmlns:a16="http://schemas.microsoft.com/office/drawing/2014/main" id="{C597F97C-C68C-4704-A078-A40B46EF6701}"/>
              </a:ext>
            </a:extLst>
          </p:cNvPr>
          <p:cNvSpPr>
            <a:spLocks noGrp="1"/>
          </p:cNvSpPr>
          <p:nvPr>
            <p:ph type="body" sz="half" idx="2"/>
          </p:nvPr>
        </p:nvSpPr>
        <p:spPr>
          <a:xfrm>
            <a:off x="839787" y="2433028"/>
            <a:ext cx="5002747" cy="3756016"/>
          </a:xfrm>
        </p:spPr>
        <p:txBody>
          <a:bodyPr vert="horz" lIns="91440" tIns="45720" rIns="91440" bIns="45720" rtlCol="0" anchor="ctr">
            <a:normAutofit/>
          </a:bodyPr>
          <a:lstStyle/>
          <a:p>
            <a:r>
              <a:rPr lang="es-MX" sz="1800" dirty="0"/>
              <a:t>En especial las esferas me encantan, son como la calculadora de Eratóstenes y su esfera armilar, que son círculos graduados de tal forma que pueden girar uno dentro del otro sin tocarse.</a:t>
            </a:r>
          </a:p>
          <a:p>
            <a:r>
              <a:rPr lang="es-MX" sz="1800" dirty="0"/>
              <a:t>En épocas pasadas, con estos instrumentos se median los mapas y se calculaban las distancias, lo cual facilitaba a las matemáticas calcular ángulos y distancias. Incluyo fórmulas. El tiempo también se puede ver según como se mueven las sombras.</a:t>
            </a:r>
          </a:p>
          <a:p>
            <a:pPr indent="-228600">
              <a:buFont typeface="Arial" panose="020B0604020202020204" pitchFamily="34" charset="0"/>
              <a:buChar char="•"/>
            </a:pPr>
            <a:endParaRPr lang="es-MX" sz="1800" dirty="0"/>
          </a:p>
        </p:txBody>
      </p:sp>
    </p:spTree>
    <p:extLst>
      <p:ext uri="{BB962C8B-B14F-4D97-AF65-F5344CB8AC3E}">
        <p14:creationId xmlns:p14="http://schemas.microsoft.com/office/powerpoint/2010/main" val="3148259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516746-1FE5-472B-B04F-B55EDA714DF2}"/>
              </a:ext>
            </a:extLst>
          </p:cNvPr>
          <p:cNvSpPr>
            <a:spLocks noGrp="1"/>
          </p:cNvSpPr>
          <p:nvPr>
            <p:ph type="title"/>
          </p:nvPr>
        </p:nvSpPr>
        <p:spPr>
          <a:xfrm>
            <a:off x="1043631" y="873940"/>
            <a:ext cx="4928291" cy="1035781"/>
          </a:xfrm>
        </p:spPr>
        <p:txBody>
          <a:bodyPr vert="horz" lIns="91440" tIns="45720" rIns="91440" bIns="45720" rtlCol="0" anchor="ctr">
            <a:noAutofit/>
          </a:bodyPr>
          <a:lstStyle/>
          <a:p>
            <a:pPr algn="ctr"/>
            <a:r>
              <a:rPr lang="en-US" sz="1600" b="0" i="0" u="none" strike="noStrike" dirty="0">
                <a:effectLst/>
              </a:rPr>
              <a:t>Rodrigo Tadeo García Valle</a:t>
            </a:r>
            <a:r>
              <a:rPr lang="en-US" sz="1600" dirty="0"/>
              <a:t> </a:t>
            </a:r>
            <a:br>
              <a:rPr lang="en-US" sz="1600" dirty="0"/>
            </a:br>
            <a:r>
              <a:rPr lang="en-US" sz="1600" b="0" i="0" u="none" strike="noStrike" dirty="0">
                <a:effectLst/>
              </a:rPr>
              <a:t>León</a:t>
            </a:r>
            <a:r>
              <a:rPr lang="en-US" sz="1600" dirty="0"/>
              <a:t> </a:t>
            </a:r>
            <a:br>
              <a:rPr lang="en-US" sz="1600" dirty="0"/>
            </a:br>
            <a:r>
              <a:rPr lang="en-US" sz="1600" b="0" i="0" u="none" strike="noStrike" dirty="0">
                <a:effectLst/>
              </a:rPr>
              <a:t>Dibujo secundaria</a:t>
            </a:r>
            <a:r>
              <a:rPr lang="en-US" sz="1600" dirty="0"/>
              <a:t> </a:t>
            </a:r>
            <a:br>
              <a:rPr lang="en-US" sz="1600" dirty="0"/>
            </a:br>
            <a:r>
              <a:rPr lang="en-US" sz="1600" b="1" i="0" u="none" strike="noStrike" dirty="0">
                <a:effectLst/>
              </a:rPr>
              <a:t>El espiral aurico en el cuerpo</a:t>
            </a:r>
            <a:r>
              <a:rPr lang="en-US" sz="1600" b="1" dirty="0"/>
              <a:t> </a:t>
            </a:r>
          </a:p>
        </p:txBody>
      </p:sp>
      <p:sp>
        <p:nvSpPr>
          <p:cNvPr id="4" name="Marcador de texto 3">
            <a:extLst>
              <a:ext uri="{FF2B5EF4-FFF2-40B4-BE49-F238E27FC236}">
                <a16:creationId xmlns:a16="http://schemas.microsoft.com/office/drawing/2014/main" id="{46B45D6C-DE86-4FAC-8F79-2222D06D6D96}"/>
              </a:ext>
            </a:extLst>
          </p:cNvPr>
          <p:cNvSpPr>
            <a:spLocks noGrp="1"/>
          </p:cNvSpPr>
          <p:nvPr>
            <p:ph type="body" sz="half" idx="2"/>
          </p:nvPr>
        </p:nvSpPr>
        <p:spPr>
          <a:xfrm>
            <a:off x="785147" y="2387066"/>
            <a:ext cx="4991629" cy="3420143"/>
          </a:xfrm>
        </p:spPr>
        <p:txBody>
          <a:bodyPr vert="horz" lIns="91440" tIns="45720" rIns="91440" bIns="45720" rtlCol="0" anchor="ctr">
            <a:normAutofit/>
          </a:bodyPr>
          <a:lstStyle/>
          <a:p>
            <a:r>
              <a:rPr lang="es-MX" sz="1500" dirty="0"/>
              <a:t>Los patrones de color que se muestran en el dibujo son bicromáticos, es decir, de solo dos colores. Dichos colores son el azul y el naranja; dos colores completamente opuestos, pero que unidos forman una gran combinación para la vista. </a:t>
            </a:r>
          </a:p>
          <a:p>
            <a:r>
              <a:rPr lang="es-MX" sz="1500" dirty="0"/>
              <a:t>Las proporciones del cuerpo humano, están equilibradas con medidas casi exactas; pero claro no perfectas, estas medidas son muy concisas y precisas milimétricamente; por ejemplo, entre ambos ojos humanos la distancia es la misma que un ojo, es decir que es como tener 3 ojos, pero uno invisible. </a:t>
            </a:r>
          </a:p>
          <a:p>
            <a:r>
              <a:rPr lang="es-MX" sz="1500" dirty="0"/>
              <a:t>Además una espiral áurea, que es una espiral logarítmica asociada a las propiedades geométricas. Dicha espiral fue creada por el artista del renacimiento, Alberto Durero, diseñándola así en 1525 y llamándola “Espiral de Durero”.</a:t>
            </a:r>
          </a:p>
          <a:p>
            <a:pPr indent="-228600">
              <a:buFont typeface="Arial" panose="020B0604020202020204" pitchFamily="34" charset="0"/>
              <a:buChar char="•"/>
            </a:pPr>
            <a:endParaRPr lang="en-US" sz="1500" dirty="0"/>
          </a:p>
        </p:txBody>
      </p:sp>
      <p:pic>
        <p:nvPicPr>
          <p:cNvPr id="3" name="Imagen 2"/>
          <p:cNvPicPr>
            <a:picLocks noChangeAspect="1"/>
          </p:cNvPicPr>
          <p:nvPr/>
        </p:nvPicPr>
        <p:blipFill>
          <a:blip r:embed="rId2"/>
          <a:stretch>
            <a:fillRect/>
          </a:stretch>
        </p:blipFill>
        <p:spPr>
          <a:xfrm>
            <a:off x="6593589" y="431544"/>
            <a:ext cx="4889350" cy="6014624"/>
          </a:xfrm>
          <a:prstGeom prst="rect">
            <a:avLst/>
          </a:prstGeom>
        </p:spPr>
      </p:pic>
    </p:spTree>
    <p:extLst>
      <p:ext uri="{BB962C8B-B14F-4D97-AF65-F5344CB8AC3E}">
        <p14:creationId xmlns:p14="http://schemas.microsoft.com/office/powerpoint/2010/main" val="817651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78E015-6FF6-4F51-B7B2-FA2937342E12}"/>
              </a:ext>
            </a:extLst>
          </p:cNvPr>
          <p:cNvSpPr>
            <a:spLocks noGrp="1"/>
          </p:cNvSpPr>
          <p:nvPr>
            <p:ph type="title"/>
          </p:nvPr>
        </p:nvSpPr>
        <p:spPr>
          <a:xfrm>
            <a:off x="1045029" y="1162697"/>
            <a:ext cx="3338837" cy="1035781"/>
          </a:xfrm>
        </p:spPr>
        <p:txBody>
          <a:bodyPr vert="horz" lIns="91440" tIns="45720" rIns="91440" bIns="45720" rtlCol="0" anchor="ctr">
            <a:noAutofit/>
          </a:bodyPr>
          <a:lstStyle/>
          <a:p>
            <a:pPr algn="ctr"/>
            <a:r>
              <a:rPr lang="en-US" sz="1600" b="0" i="0" u="none" strike="noStrike" dirty="0">
                <a:effectLst/>
              </a:rPr>
              <a:t>Sofía Melanie Souza Salvador</a:t>
            </a:r>
            <a:r>
              <a:rPr lang="en-US" sz="1600" dirty="0"/>
              <a:t> </a:t>
            </a:r>
            <a:br>
              <a:rPr lang="en-US" sz="1600" dirty="0"/>
            </a:br>
            <a:r>
              <a:rPr lang="en-US" sz="1600" b="0" i="0" u="none" strike="noStrike" dirty="0">
                <a:effectLst/>
              </a:rPr>
              <a:t>León</a:t>
            </a:r>
            <a:r>
              <a:rPr lang="en-US" sz="1600" dirty="0"/>
              <a:t> </a:t>
            </a:r>
            <a:br>
              <a:rPr lang="en-US" sz="1600" dirty="0"/>
            </a:br>
            <a:r>
              <a:rPr lang="en-US" sz="1600" b="0" i="0" u="none" strike="noStrike" dirty="0">
                <a:effectLst/>
              </a:rPr>
              <a:t>Dibujo secundaria</a:t>
            </a:r>
            <a:r>
              <a:rPr lang="en-US" sz="1600" dirty="0"/>
              <a:t> </a:t>
            </a:r>
            <a:br>
              <a:rPr lang="en-US" sz="1600" dirty="0"/>
            </a:br>
            <a:r>
              <a:rPr lang="en-US" sz="1600" b="1" i="0" u="none" strike="noStrike" dirty="0">
                <a:effectLst/>
              </a:rPr>
              <a:t>Lobo en triángulos</a:t>
            </a:r>
            <a:r>
              <a:rPr lang="en-US" sz="1600" b="1" dirty="0"/>
              <a:t> </a:t>
            </a:r>
          </a:p>
        </p:txBody>
      </p:sp>
      <p:sp>
        <p:nvSpPr>
          <p:cNvPr id="4" name="Marcador de texto 3">
            <a:extLst>
              <a:ext uri="{FF2B5EF4-FFF2-40B4-BE49-F238E27FC236}">
                <a16:creationId xmlns:a16="http://schemas.microsoft.com/office/drawing/2014/main" id="{F3AB0ED4-1D2B-49E9-BC2A-79FB196EB06E}"/>
              </a:ext>
            </a:extLst>
          </p:cNvPr>
          <p:cNvSpPr>
            <a:spLocks noGrp="1"/>
          </p:cNvSpPr>
          <p:nvPr>
            <p:ph type="body" sz="half" idx="2"/>
          </p:nvPr>
        </p:nvSpPr>
        <p:spPr>
          <a:xfrm>
            <a:off x="1045029" y="2994990"/>
            <a:ext cx="3430718" cy="2014331"/>
          </a:xfrm>
        </p:spPr>
        <p:txBody>
          <a:bodyPr vert="horz" lIns="91440" tIns="45720" rIns="91440" bIns="45720" rtlCol="0" anchor="ctr">
            <a:normAutofit fontScale="85000" lnSpcReduction="20000"/>
          </a:bodyPr>
          <a:lstStyle/>
          <a:p>
            <a:r>
              <a:rPr lang="en-US" sz="1800" dirty="0"/>
              <a:t>Un lobo es enigmático como lo son las matemáticas. Un lobo es temible como para muchas personas las matemáticas. Pero también un lobo representa el liderazgo y la fuerza, yo creo que cuando uno aprende bien las matemáticas, cuando pierdes el miedo y comprendes su utilidad y aplicación en la vida, entonces puedes destacar y ser el líder de tu “manada” y te vuelves seguro para solucionar problemas de cualquier tipo.</a:t>
            </a:r>
          </a:p>
        </p:txBody>
      </p:sp>
      <p:pic>
        <p:nvPicPr>
          <p:cNvPr id="3" name="Imagen 2"/>
          <p:cNvPicPr>
            <a:picLocks noChangeAspect="1"/>
          </p:cNvPicPr>
          <p:nvPr/>
        </p:nvPicPr>
        <p:blipFill>
          <a:blip r:embed="rId2"/>
          <a:stretch>
            <a:fillRect/>
          </a:stretch>
        </p:blipFill>
        <p:spPr>
          <a:xfrm>
            <a:off x="5036629" y="942562"/>
            <a:ext cx="5992462" cy="4591965"/>
          </a:xfrm>
          <a:prstGeom prst="rect">
            <a:avLst/>
          </a:prstGeom>
        </p:spPr>
      </p:pic>
    </p:spTree>
    <p:extLst>
      <p:ext uri="{BB962C8B-B14F-4D97-AF65-F5344CB8AC3E}">
        <p14:creationId xmlns:p14="http://schemas.microsoft.com/office/powerpoint/2010/main" val="268800277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515</TotalTime>
  <Words>2190</Words>
  <Application>Microsoft Office PowerPoint</Application>
  <PresentationFormat>Panorámica</PresentationFormat>
  <Paragraphs>62</Paragraphs>
  <Slides>21</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21</vt:i4>
      </vt:variant>
    </vt:vector>
  </HeadingPairs>
  <TitlesOfParts>
    <vt:vector size="25" baseType="lpstr">
      <vt:lpstr>Arial</vt:lpstr>
      <vt:lpstr>Calibri</vt:lpstr>
      <vt:lpstr>Calibri Light</vt:lpstr>
      <vt:lpstr>Tema de Office</vt:lpstr>
      <vt:lpstr>III Concurso Matematiza tu entorno</vt:lpstr>
      <vt:lpstr>José Alejandro García Granados  Guanajuato  Dibujo primaria  Las figuras, formas y colores de mi tierra </vt:lpstr>
      <vt:lpstr>Kenia Rodríguez González Purisima Dibujo primaria El universo de las secuencias </vt:lpstr>
      <vt:lpstr>Sara Raquel Carrillo Rangel  León  Dibujo primaria  La geometría del cuerpo humano </vt:lpstr>
      <vt:lpstr>Regina Villegas Mejía  Abasolo  Dibujo primaria  Las figuras geométricas en la naturaleza </vt:lpstr>
      <vt:lpstr>Gerardo Gembe Meza  Abasolo  Dibujo primaria  La geometría me da armonia y despierta mi energía  </vt:lpstr>
      <vt:lpstr>Emiliano Arvizu Elizondo  Celaya Dibujo secundaria La armonía de las esferas </vt:lpstr>
      <vt:lpstr>Rodrigo Tadeo García Valle  León  Dibujo secundaria  El espiral aurico en el cuerpo </vt:lpstr>
      <vt:lpstr>Sofía Melanie Souza Salvador  León  Dibujo secundaria  Lobo en triángulos </vt:lpstr>
      <vt:lpstr>Regina González Espinosa  Abasolo  Fotografía primaria  Parque Matemático </vt:lpstr>
      <vt:lpstr>Geraldine Odett Guerrero Martínez  León  Fotografía primaria  Sucuprisma </vt:lpstr>
      <vt:lpstr>Alonso Mateo Vela Ramírez  León  Fotografía primaria  Las frutas matemáticas </vt:lpstr>
      <vt:lpstr>Abril Guadalupe Muñoz López  Irapuato  Fotografía primaria  El arte y las matemáticas </vt:lpstr>
      <vt:lpstr>José Alejandro García Granados  Guanajuato  Fotografía primaria  Mi casa de geometría </vt:lpstr>
      <vt:lpstr>Lidia Jolette Yepez Barrios  León  Fotografía secundaria  Cuerpo Bicematico</vt:lpstr>
      <vt:lpstr>Maria Fernanda Noé Pérez  León  Fotografía secundaria  El eco de la parábola </vt:lpstr>
      <vt:lpstr>Jonathan Salvador Luna Gómez  León  Fotografía secundaria  Paseo por las matemáticas </vt:lpstr>
      <vt:lpstr>Mención honorífica</vt:lpstr>
      <vt:lpstr>Dana Paola Sánchez Alonso  León  Dibujo secundaria  Ángulos entre el paisaje </vt:lpstr>
      <vt:lpstr>Karol Atziri Mendoza  Santa Cruz de Juventino Rosas  Dibujo secundaria  “ + - “ </vt:lpstr>
      <vt:lpstr>Claudia Daniela Camarillo Torres  León  Fotografía secundaria  Las matemáticas en las flores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III Concurso Matematiza tu entorno</dc:title>
  <dc:creator>Sonia Dolores Hernandez Venegas</dc:creator>
  <cp:lastModifiedBy>Brenda Jasso Montoya</cp:lastModifiedBy>
  <cp:revision>55</cp:revision>
  <dcterms:created xsi:type="dcterms:W3CDTF">2021-10-25T17:28:41Z</dcterms:created>
  <dcterms:modified xsi:type="dcterms:W3CDTF">2021-12-20T15:44:27Z</dcterms:modified>
</cp:coreProperties>
</file>